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5" r:id="rId7"/>
    <p:sldMasterId id="2147484196" r:id="rId8"/>
    <p:sldMasterId id="2147484223" r:id="rId9"/>
  </p:sldMasterIdLst>
  <p:notesMasterIdLst>
    <p:notesMasterId r:id="rId61"/>
  </p:notesMasterIdLst>
  <p:handoutMasterIdLst>
    <p:handoutMasterId r:id="rId62"/>
  </p:handoutMasterIdLst>
  <p:sldIdLst>
    <p:sldId id="778" r:id="rId10"/>
    <p:sldId id="779" r:id="rId11"/>
    <p:sldId id="780" r:id="rId12"/>
    <p:sldId id="788" r:id="rId13"/>
    <p:sldId id="951" r:id="rId14"/>
    <p:sldId id="935" r:id="rId15"/>
    <p:sldId id="936" r:id="rId16"/>
    <p:sldId id="937" r:id="rId17"/>
    <p:sldId id="912" r:id="rId18"/>
    <p:sldId id="915" r:id="rId19"/>
    <p:sldId id="893" r:id="rId20"/>
    <p:sldId id="907" r:id="rId21"/>
    <p:sldId id="908" r:id="rId22"/>
    <p:sldId id="909" r:id="rId23"/>
    <p:sldId id="910" r:id="rId24"/>
    <p:sldId id="911" r:id="rId25"/>
    <p:sldId id="925" r:id="rId26"/>
    <p:sldId id="926" r:id="rId27"/>
    <p:sldId id="913" r:id="rId28"/>
    <p:sldId id="914" r:id="rId29"/>
    <p:sldId id="927" r:id="rId30"/>
    <p:sldId id="894" r:id="rId31"/>
    <p:sldId id="923" r:id="rId32"/>
    <p:sldId id="901" r:id="rId33"/>
    <p:sldId id="919" r:id="rId34"/>
    <p:sldId id="902" r:id="rId35"/>
    <p:sldId id="920" r:id="rId36"/>
    <p:sldId id="903" r:id="rId37"/>
    <p:sldId id="928" r:id="rId38"/>
    <p:sldId id="895" r:id="rId39"/>
    <p:sldId id="924" r:id="rId40"/>
    <p:sldId id="904" r:id="rId41"/>
    <p:sldId id="921" r:id="rId42"/>
    <p:sldId id="922" r:id="rId43"/>
    <p:sldId id="905" r:id="rId44"/>
    <p:sldId id="906" r:id="rId45"/>
    <p:sldId id="929" r:id="rId46"/>
    <p:sldId id="940" r:id="rId47"/>
    <p:sldId id="941" r:id="rId48"/>
    <p:sldId id="942" r:id="rId49"/>
    <p:sldId id="943" r:id="rId50"/>
    <p:sldId id="944" r:id="rId51"/>
    <p:sldId id="945" r:id="rId52"/>
    <p:sldId id="947" r:id="rId53"/>
    <p:sldId id="946" r:id="rId54"/>
    <p:sldId id="938" r:id="rId55"/>
    <p:sldId id="939" r:id="rId56"/>
    <p:sldId id="930" r:id="rId57"/>
    <p:sldId id="948" r:id="rId58"/>
    <p:sldId id="949" r:id="rId59"/>
    <p:sldId id="950" r:id="rId6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598B0E-AF26-8E4C-95C2-5D18E35C3E4C}">
          <p14:sldIdLst>
            <p14:sldId id="778"/>
            <p14:sldId id="779"/>
            <p14:sldId id="780"/>
            <p14:sldId id="788"/>
            <p14:sldId id="951"/>
          </p14:sldIdLst>
        </p14:section>
        <p14:section name="overview" id="{D1468A03-10A9-484D-84F7-35F352BB8DDD}">
          <p14:sldIdLst>
            <p14:sldId id="935"/>
            <p14:sldId id="936"/>
            <p14:sldId id="937"/>
            <p14:sldId id="912"/>
            <p14:sldId id="915"/>
          </p14:sldIdLst>
        </p14:section>
        <p14:section name="dev-addins" id="{A19D2D13-E93F-9B47-9DDB-D1D87A44FFDF}">
          <p14:sldIdLst>
            <p14:sldId id="893"/>
            <p14:sldId id="907"/>
            <p14:sldId id="908"/>
            <p14:sldId id="909"/>
            <p14:sldId id="910"/>
            <p14:sldId id="911"/>
            <p14:sldId id="925"/>
            <p14:sldId id="926"/>
            <p14:sldId id="913"/>
            <p14:sldId id="914"/>
            <p14:sldId id="927"/>
          </p14:sldIdLst>
        </p14:section>
        <p14:section name="read-write-docs" id="{CADA541F-6CEB-B647-9CDB-BDB23CDF2D02}">
          <p14:sldIdLst>
            <p14:sldId id="894"/>
            <p14:sldId id="923"/>
            <p14:sldId id="901"/>
            <p14:sldId id="919"/>
            <p14:sldId id="902"/>
            <p14:sldId id="920"/>
            <p14:sldId id="903"/>
            <p14:sldId id="928"/>
          </p14:sldIdLst>
        </p14:section>
        <p14:section name="doc-bindings" id="{5B541AE1-A81E-7544-A382-060AA0F64E9A}">
          <p14:sldIdLst>
            <p14:sldId id="895"/>
            <p14:sldId id="924"/>
            <p14:sldId id="904"/>
            <p14:sldId id="921"/>
            <p14:sldId id="922"/>
            <p14:sldId id="905"/>
            <p14:sldId id="906"/>
            <p14:sldId id="929"/>
          </p14:sldIdLst>
        </p14:section>
        <p14:section name="excel-2016" id="{C2A2C47D-5316-F545-9A93-3B45DAD6F761}">
          <p14:sldIdLst>
            <p14:sldId id="940"/>
            <p14:sldId id="941"/>
            <p14:sldId id="942"/>
            <p14:sldId id="943"/>
            <p14:sldId id="944"/>
            <p14:sldId id="945"/>
            <p14:sldId id="947"/>
            <p14:sldId id="946"/>
          </p14:sldIdLst>
        </p14:section>
        <p14:section name="outro" id="{686E92E0-22A5-3948-81D3-76AD63C0213A}">
          <p14:sldIdLst>
            <p14:sldId id="938"/>
            <p14:sldId id="939"/>
            <p14:sldId id="930"/>
            <p14:sldId id="948"/>
            <p14:sldId id="949"/>
            <p14:sldId id="950"/>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68217A"/>
    <a:srgbClr val="EB3C00"/>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000" autoAdjust="0"/>
    <p:restoredTop sz="73259" autoAdjust="0"/>
  </p:normalViewPr>
  <p:slideViewPr>
    <p:cSldViewPr snapToGrid="0">
      <p:cViewPr varScale="1">
        <p:scale>
          <a:sx n="107" d="100"/>
          <a:sy n="107" d="100"/>
        </p:scale>
        <p:origin x="176" y="139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2334"/>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has a new project template for Apps for Office. These project types gives you a starter project with a web page and manifest.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13</a:t>
            </a:fld>
            <a:endParaRPr lang="en-US"/>
          </a:p>
        </p:txBody>
      </p:sp>
    </p:spTree>
    <p:extLst>
      <p:ext uri="{BB962C8B-B14F-4D97-AF65-F5344CB8AC3E}">
        <p14:creationId xmlns:p14="http://schemas.microsoft.com/office/powerpoint/2010/main" val="1659216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a:t>
            </a:r>
            <a:r>
              <a:rPr lang="en-US" baseline="0" dirty="0" smtClean="0"/>
              <a:t> shows the initial structure of a task pane app created with the Visual Studio 2012.</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520EA6B-12B9-470C-8032-CF7B89111BB8}"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9885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shows the Visual Studio designer for an app manifest in a task pane app. It will look different for other types of Apps for Office.</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F0E7A-DD5F-4903-B380-98FDBDD8F972}"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07181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times when it is also useful or necessary to examine or update the manifest</a:t>
            </a:r>
            <a:r>
              <a:rPr lang="en-US" baseline="0" dirty="0" smtClean="0"/>
              <a:t> in XML view. You can enter XML view by clicking the XML file in the Solution Explorer.</a:t>
            </a:r>
            <a:endParaRPr lang="en-US" dirty="0"/>
          </a:p>
        </p:txBody>
      </p:sp>
      <p:sp>
        <p:nvSpPr>
          <p:cNvPr id="4" name="Date Placeholder 3"/>
          <p:cNvSpPr>
            <a:spLocks noGrp="1"/>
          </p:cNvSpPr>
          <p:nvPr>
            <p:ph type="dt" idx="10"/>
          </p:nvPr>
        </p:nvSpPr>
        <p:spPr/>
        <p:txBody>
          <a:bodyPr/>
          <a:lstStyle/>
          <a:p>
            <a:fld id="{64469F49-A1F5-4E7A-A41B-14BD8D8FB2E1}"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7906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things to think about is how much permission an app need to completed its work. You should try and limit the requested permissions to the absolute minimum. It is a design mistake to request more permissions than you app actually needs.</a:t>
            </a:r>
            <a:r>
              <a:rPr lang="en-US" baseline="0" dirty="0" smtClean="0"/>
              <a:t> Here is a breakdown of the available permission levels you can request in the </a:t>
            </a:r>
            <a:r>
              <a:rPr lang="en-US" baseline="0" dirty="0" err="1" smtClean="0"/>
              <a:t>RequestedCapabiliites</a:t>
            </a:r>
            <a:r>
              <a:rPr lang="en-US" baseline="0" dirty="0" smtClean="0"/>
              <a:t> element inside the app manifest.</a:t>
            </a:r>
            <a:endParaRPr lang="en-US" dirty="0" smtClean="0"/>
          </a:p>
          <a:p>
            <a:endParaRPr lang="en-US" dirty="0" smtClean="0"/>
          </a:p>
          <a:p>
            <a:pPr lvl="1">
              <a:spcBef>
                <a:spcPts val="1200"/>
              </a:spcBef>
            </a:pPr>
            <a:r>
              <a:rPr lang="en-US" sz="2400" b="1" dirty="0" smtClean="0"/>
              <a:t>Default (restricted)</a:t>
            </a:r>
            <a:r>
              <a:rPr lang="en-US" sz="2400" dirty="0" smtClean="0"/>
              <a:t> allows</a:t>
            </a:r>
            <a:r>
              <a:rPr lang="en-US" sz="2400" baseline="0" dirty="0" smtClean="0"/>
              <a:t> you to r</a:t>
            </a:r>
            <a:r>
              <a:rPr lang="en-US" sz="2000" dirty="0" smtClean="0"/>
              <a:t>ead</a:t>
            </a:r>
            <a:r>
              <a:rPr lang="en-US" sz="2000" baseline="0" dirty="0" smtClean="0"/>
              <a:t> and </a:t>
            </a:r>
            <a:r>
              <a:rPr lang="en-US" sz="2000" dirty="0" smtClean="0"/>
              <a:t>write document settings but provides no access to the content within the document itself.</a:t>
            </a:r>
          </a:p>
          <a:p>
            <a:pPr lvl="1">
              <a:spcBef>
                <a:spcPts val="1200"/>
              </a:spcBef>
            </a:pPr>
            <a:endParaRPr lang="en-US" sz="2400" dirty="0" smtClean="0"/>
          </a:p>
          <a:p>
            <a:pPr lvl="1">
              <a:spcBef>
                <a:spcPts val="1200"/>
              </a:spcBef>
            </a:pPr>
            <a:r>
              <a:rPr lang="en-US" b="1" dirty="0" err="1" smtClean="0"/>
              <a:t>ReadDocument</a:t>
            </a:r>
            <a:r>
              <a:rPr lang="en-US" sz="2400" dirty="0" smtClean="0"/>
              <a:t> allows </a:t>
            </a:r>
            <a:r>
              <a:rPr lang="en-US" sz="2000" dirty="0" smtClean="0"/>
              <a:t>read access to document as well as read/write access to document</a:t>
            </a:r>
            <a:r>
              <a:rPr lang="en-US" sz="2000" baseline="0" dirty="0" smtClean="0"/>
              <a:t> settings and the ability to create bindings and </a:t>
            </a:r>
            <a:r>
              <a:rPr lang="en-US" sz="2000" dirty="0" smtClean="0"/>
              <a:t>register for document level events</a:t>
            </a:r>
          </a:p>
          <a:p>
            <a:pPr lvl="1">
              <a:spcBef>
                <a:spcPts val="1200"/>
              </a:spcBef>
            </a:pPr>
            <a:endParaRPr lang="en-US" sz="2400" dirty="0" smtClean="0"/>
          </a:p>
          <a:p>
            <a:pPr lvl="1">
              <a:spcBef>
                <a:spcPts val="1200"/>
              </a:spcBef>
            </a:pPr>
            <a:r>
              <a:rPr lang="en-US" sz="2400" b="1" dirty="0" err="1" smtClean="0"/>
              <a:t>WriteDocument</a:t>
            </a:r>
            <a:r>
              <a:rPr lang="en-US" sz="2400" dirty="0" smtClean="0"/>
              <a:t> </a:t>
            </a:r>
            <a:r>
              <a:rPr lang="en-US" sz="2800" dirty="0" smtClean="0"/>
              <a:t>allows </a:t>
            </a:r>
            <a:r>
              <a:rPr lang="en-US" sz="2400" dirty="0" smtClean="0"/>
              <a:t>write access to document at the current selection as well as read/write access to document</a:t>
            </a:r>
            <a:r>
              <a:rPr lang="en-US" sz="2400" baseline="0" dirty="0" smtClean="0"/>
              <a:t> settings. However the app cannot read any contents of the document itself.</a:t>
            </a:r>
            <a:endParaRPr lang="en-US" sz="2400" dirty="0" smtClean="0"/>
          </a:p>
          <a:p>
            <a:pPr lvl="2">
              <a:spcBef>
                <a:spcPts val="1200"/>
              </a:spcBef>
            </a:pPr>
            <a:endParaRPr lang="en-US" sz="2000" dirty="0" smtClean="0"/>
          </a:p>
          <a:p>
            <a:pPr lvl="1">
              <a:spcBef>
                <a:spcPts val="1200"/>
              </a:spcBef>
            </a:pPr>
            <a:r>
              <a:rPr lang="en-US" sz="2400" b="1" dirty="0" err="1" smtClean="0"/>
              <a:t>ReadWriteDocument</a:t>
            </a:r>
            <a:r>
              <a:rPr lang="en-US" sz="2400" dirty="0" smtClean="0"/>
              <a:t> provides the combined permissions of </a:t>
            </a:r>
            <a:r>
              <a:rPr lang="en-US" sz="2400" dirty="0" err="1" smtClean="0"/>
              <a:t>ReadDocument</a:t>
            </a:r>
            <a:r>
              <a:rPr lang="en-US" sz="2400" dirty="0" smtClean="0"/>
              <a:t> and </a:t>
            </a:r>
            <a:r>
              <a:rPr lang="en-US" sz="2400" dirty="0" err="1" smtClean="0"/>
              <a:t>WriteDocument</a:t>
            </a:r>
            <a:r>
              <a:rPr lang="en-US" sz="2400" dirty="0" smtClean="0"/>
              <a:t> together</a:t>
            </a:r>
          </a:p>
          <a:p>
            <a:pPr lvl="1">
              <a:spcBef>
                <a:spcPts val="1200"/>
              </a:spcBef>
            </a:pPr>
            <a:endParaRPr lang="en-US" sz="2400" dirty="0" smtClean="0"/>
          </a:p>
          <a:p>
            <a:pPr lvl="1">
              <a:spcBef>
                <a:spcPts val="1200"/>
              </a:spcBef>
            </a:pPr>
            <a:r>
              <a:rPr lang="en-US" sz="2400" b="1" dirty="0" err="1" smtClean="0"/>
              <a:t>FullAccess</a:t>
            </a:r>
            <a:r>
              <a:rPr lang="en-US" sz="2400" dirty="0" smtClean="0"/>
              <a:t> provides all permissions</a:t>
            </a:r>
            <a:r>
              <a:rPr lang="en-US" sz="2400" baseline="0" dirty="0" smtClean="0"/>
              <a:t> of </a:t>
            </a:r>
            <a:r>
              <a:rPr lang="en-US" sz="2400" baseline="0" dirty="0" err="1" smtClean="0"/>
              <a:t>ReadWriteDocument</a:t>
            </a:r>
            <a:r>
              <a:rPr lang="en-US" sz="2400" baseline="0" dirty="0" smtClean="0"/>
              <a:t> plus the right to use other Web technologies such as Silverlight or Flash within the app. </a:t>
            </a:r>
            <a:endParaRPr lang="en-US" sz="2000" dirty="0" smtClean="0"/>
          </a:p>
          <a:p>
            <a:pPr lvl="1"/>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3C3D75D6-D7ED-4F1A-BC4D-CE1CC6485FEF}"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86964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Office 2013 provides a common JavaScript API for developing document-based apps. This API provides a common set of objects used to read and write content to and from document. The common API can also be</a:t>
            </a:r>
            <a:r>
              <a:rPr lang="en-US" baseline="0" dirty="0" smtClean="0"/>
              <a:t> used </a:t>
            </a:r>
            <a:r>
              <a:rPr lang="en-US" dirty="0" smtClean="0"/>
              <a:t>to create bindings and event handlers. Note that with Office 2013, the common API is only used across Word and Excel but there are plans to expand the common API and have it used by additional Office applications in later versions.</a:t>
            </a:r>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528D7E24-7ED3-49C5-88AA-13D456689A00}"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2406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Office JavaScript object model provides a top-level object named </a:t>
            </a:r>
            <a:r>
              <a:rPr lang="en-US" b="1" dirty="0" smtClean="0"/>
              <a:t>Office</a:t>
            </a:r>
            <a:r>
              <a:rPr lang="en-US" dirty="0" smtClean="0"/>
              <a:t> with a </a:t>
            </a:r>
            <a:r>
              <a:rPr lang="en-US" b="1" dirty="0" smtClean="0"/>
              <a:t>context</a:t>
            </a:r>
            <a:r>
              <a:rPr lang="en-US" dirty="0" smtClean="0"/>
              <a:t> property</a:t>
            </a:r>
            <a:r>
              <a:rPr lang="en-US" baseline="0" dirty="0" smtClean="0"/>
              <a:t> </a:t>
            </a:r>
            <a:r>
              <a:rPr lang="en-US" dirty="0" smtClean="0"/>
              <a:t>which provides your entry point into the API. The context property provides three properties</a:t>
            </a:r>
            <a:r>
              <a:rPr lang="en-US" baseline="0" dirty="0" smtClean="0"/>
              <a:t> which expose the following objects.</a:t>
            </a:r>
            <a:endParaRPr lang="en-US" dirty="0" smtClean="0"/>
          </a:p>
          <a:p>
            <a:endParaRPr lang="en-US" sz="2600" dirty="0" smtClean="0"/>
          </a:p>
          <a:p>
            <a:pPr marL="0" indent="0">
              <a:buFont typeface="Arial" panose="020B0604020202020204" pitchFamily="34" charset="0"/>
              <a:buNone/>
            </a:pPr>
            <a:r>
              <a:rPr lang="en-US" sz="2600" b="1" dirty="0" err="1" smtClean="0">
                <a:solidFill>
                  <a:schemeClr val="bg2">
                    <a:lumMod val="75000"/>
                  </a:schemeClr>
                </a:solidFill>
              </a:rPr>
              <a:t>Office.context.document</a:t>
            </a:r>
            <a:r>
              <a:rPr lang="en-US" sz="2600" b="1" dirty="0" smtClean="0">
                <a:solidFill>
                  <a:schemeClr val="bg2">
                    <a:lumMod val="75000"/>
                  </a:schemeClr>
                </a:solidFill>
              </a:rPr>
              <a:t> </a:t>
            </a:r>
            <a:r>
              <a:rPr lang="en-US" sz="2600" b="0" dirty="0" smtClean="0">
                <a:solidFill>
                  <a:schemeClr val="bg2">
                    <a:lumMod val="75000"/>
                  </a:schemeClr>
                </a:solidFill>
              </a:rPr>
              <a:t>provides access </a:t>
            </a:r>
            <a:r>
              <a:rPr lang="en-US" sz="2300" dirty="0" smtClean="0"/>
              <a:t>to the current document.</a:t>
            </a:r>
          </a:p>
          <a:p>
            <a:pPr marL="0" indent="0">
              <a:buFont typeface="Arial" panose="020B0604020202020204" pitchFamily="34" charset="0"/>
              <a:buNone/>
            </a:pPr>
            <a:endParaRPr lang="en-US" sz="2600" b="1" dirty="0" smtClean="0">
              <a:solidFill>
                <a:schemeClr val="bg2">
                  <a:lumMod val="75000"/>
                </a:schemeClr>
              </a:solidFill>
            </a:endParaRPr>
          </a:p>
          <a:p>
            <a:pPr marL="0" indent="0">
              <a:buFont typeface="Arial" panose="020B0604020202020204" pitchFamily="34" charset="0"/>
              <a:buNone/>
            </a:pPr>
            <a:r>
              <a:rPr lang="en-US" sz="2600" b="1" dirty="0" err="1" smtClean="0">
                <a:solidFill>
                  <a:schemeClr val="bg2">
                    <a:lumMod val="75000"/>
                  </a:schemeClr>
                </a:solidFill>
              </a:rPr>
              <a:t>Office.context.settings</a:t>
            </a:r>
            <a:r>
              <a:rPr lang="en-US" sz="2600" b="0" dirty="0" smtClean="0">
                <a:solidFill>
                  <a:schemeClr val="bg2">
                    <a:lumMod val="75000"/>
                  </a:schemeClr>
                </a:solidFill>
              </a:rPr>
              <a:t> provides access to a custom property bag</a:t>
            </a:r>
            <a:r>
              <a:rPr lang="en-US" sz="2600" b="0" baseline="0" dirty="0" smtClean="0">
                <a:solidFill>
                  <a:schemeClr val="bg2">
                    <a:lumMod val="75000"/>
                  </a:schemeClr>
                </a:solidFill>
              </a:rPr>
              <a:t> allowing the developer to save and retrieve custom property settings</a:t>
            </a:r>
            <a:endParaRPr lang="en-US" sz="2600" b="0" dirty="0" smtClean="0">
              <a:solidFill>
                <a:schemeClr val="bg2">
                  <a:lumMod val="75000"/>
                </a:schemeClr>
              </a:solidFill>
            </a:endParaRPr>
          </a:p>
          <a:p>
            <a:pPr marL="107152" lvl="1" indent="0">
              <a:buNone/>
            </a:pPr>
            <a:endParaRPr lang="en-US" sz="2200" dirty="0" smtClean="0"/>
          </a:p>
          <a:p>
            <a:pPr marL="0" indent="0">
              <a:buFont typeface="Arial" panose="020B0604020202020204" pitchFamily="34" charset="0"/>
              <a:buNone/>
            </a:pPr>
            <a:r>
              <a:rPr lang="en-US" sz="2600" b="1" dirty="0" err="1" smtClean="0">
                <a:solidFill>
                  <a:schemeClr val="bg2">
                    <a:lumMod val="75000"/>
                  </a:schemeClr>
                </a:solidFill>
              </a:rPr>
              <a:t>Office.context.application</a:t>
            </a:r>
            <a:r>
              <a:rPr lang="en-US" sz="2600" b="0" dirty="0" smtClean="0">
                <a:solidFill>
                  <a:schemeClr val="bg2">
                    <a:lumMod val="75000"/>
                  </a:schemeClr>
                </a:solidFill>
              </a:rPr>
              <a:t> provides access to the entry points</a:t>
            </a:r>
            <a:r>
              <a:rPr lang="en-US" sz="2600" b="0" baseline="0" dirty="0" smtClean="0">
                <a:solidFill>
                  <a:schemeClr val="bg2">
                    <a:lumMod val="75000"/>
                  </a:schemeClr>
                </a:solidFill>
              </a:rPr>
              <a:t> for a</a:t>
            </a:r>
            <a:r>
              <a:rPr lang="en-US" sz="2200" dirty="0" smtClean="0"/>
              <a:t>pp-specific APIs such as the APIs used to program against Microsoft</a:t>
            </a:r>
            <a:r>
              <a:rPr lang="en-US" sz="2200" baseline="0" dirty="0" smtClean="0"/>
              <a:t> </a:t>
            </a:r>
            <a:r>
              <a:rPr lang="en-US" sz="2200" dirty="0" smtClean="0"/>
              <a:t>Project and Outlook</a:t>
            </a:r>
          </a:p>
          <a:p>
            <a:pPr marL="0" indent="0">
              <a:buNone/>
            </a:pPr>
            <a:endParaRPr lang="en-US" sz="2600"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D833ED9A-4CD3-4047-B234-D5636E1D65D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16872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data access with word documents</a:t>
            </a:r>
            <a:r>
              <a:rPr lang="en-US" baseline="0" dirty="0" smtClean="0"/>
              <a:t> and excel workbooks </a:t>
            </a:r>
            <a:r>
              <a:rPr lang="en-US" dirty="0" smtClean="0"/>
              <a:t>starts through the </a:t>
            </a:r>
            <a:r>
              <a:rPr lang="en-US" b="1" dirty="0" err="1" smtClean="0"/>
              <a:t>Office.context.document</a:t>
            </a:r>
            <a:r>
              <a:rPr lang="en-US" dirty="0" smtClean="0"/>
              <a:t> object.  It provides functions to read</a:t>
            </a:r>
            <a:r>
              <a:rPr lang="en-US" baseline="0" dirty="0" smtClean="0"/>
              <a:t> content from a document and to write content to a document based on the current selection. The document object also provides the means to wire up event handlers to fire when the user changes the current selection.</a:t>
            </a:r>
          </a:p>
          <a:p>
            <a:endParaRPr lang="en-US" dirty="0" smtClean="0"/>
          </a:p>
          <a:p>
            <a:r>
              <a:rPr lang="en-US" dirty="0" smtClean="0"/>
              <a:t>There are three primary data types that are supported when reading and writing data.</a:t>
            </a:r>
          </a:p>
          <a:p>
            <a:pPr lvl="1"/>
            <a:r>
              <a:rPr lang="en-US" dirty="0" smtClean="0"/>
              <a:t>Text is a data type</a:t>
            </a:r>
            <a:r>
              <a:rPr lang="en-US" baseline="0" dirty="0" smtClean="0"/>
              <a:t> that represents a simple text value.</a:t>
            </a:r>
            <a:endParaRPr lang="en-US" dirty="0" smtClean="0"/>
          </a:p>
          <a:p>
            <a:pPr lvl="1"/>
            <a:r>
              <a:rPr lang="en-US" dirty="0" smtClean="0"/>
              <a:t>Matrix is a data</a:t>
            </a:r>
            <a:r>
              <a:rPr lang="en-US" baseline="0" dirty="0" smtClean="0"/>
              <a:t> type that supports a static 2D array of rows and columns.</a:t>
            </a:r>
            <a:endParaRPr lang="en-US" dirty="0" smtClean="0"/>
          </a:p>
          <a:p>
            <a:pPr lvl="1"/>
            <a:r>
              <a:rPr lang="en-US" dirty="0" smtClean="0"/>
              <a:t>Table is a data type that supports</a:t>
            </a:r>
            <a:r>
              <a:rPr lang="en-US" baseline="0" dirty="0" smtClean="0"/>
              <a:t> a dynamic 2D array with named columns and a set of rows where rows and be added and deleted.</a:t>
            </a:r>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C509CD5-557B-4FFD-9030-66E7A2030ABE}"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57200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function </a:t>
            </a:r>
            <a:r>
              <a:rPr lang="en-US" dirty="0" err="1" smtClean="0"/>
              <a:t>getSelectedDataAsync</a:t>
            </a:r>
            <a:r>
              <a:rPr lang="en-US" dirty="0" smtClean="0"/>
              <a:t> is used to read content from the selected region of the current Word document.</a:t>
            </a:r>
            <a:endParaRPr lang="en-US" dirty="0"/>
          </a:p>
        </p:txBody>
      </p:sp>
      <p:sp>
        <p:nvSpPr>
          <p:cNvPr id="4" name="Date Placeholder 3"/>
          <p:cNvSpPr>
            <a:spLocks noGrp="1"/>
          </p:cNvSpPr>
          <p:nvPr>
            <p:ph type="dt" idx="10"/>
          </p:nvPr>
        </p:nvSpPr>
        <p:spPr/>
        <p:txBody>
          <a:bodyPr/>
          <a:lstStyle/>
          <a:p>
            <a:fld id="{F8C64A9D-8829-430E-BA7E-156543677E2C}"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199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use the document's </a:t>
            </a:r>
            <a:r>
              <a:rPr lang="en-US" sz="2400" b="1" dirty="0" err="1" smtClean="0"/>
              <a:t>setSelectedDataAsync</a:t>
            </a:r>
            <a:r>
              <a:rPr lang="en-US" sz="2400" dirty="0" smtClean="0"/>
              <a:t> method to write content back to a document. When calling the </a:t>
            </a:r>
            <a:r>
              <a:rPr lang="en-US" sz="2400" b="1" dirty="0" err="1" smtClean="0"/>
              <a:t>setSelectedDataAsync</a:t>
            </a:r>
            <a:r>
              <a:rPr lang="en-US" sz="2400" dirty="0" smtClean="0"/>
              <a:t> function, you will pass a callback function and use the</a:t>
            </a:r>
            <a:r>
              <a:rPr lang="en-US" sz="2000" dirty="0" smtClean="0"/>
              <a:t> </a:t>
            </a:r>
            <a:r>
              <a:rPr lang="en-US" sz="2000" b="1" dirty="0" err="1" smtClean="0"/>
              <a:t>asyncResult</a:t>
            </a:r>
            <a:r>
              <a:rPr lang="en-US" sz="2000" dirty="0" smtClean="0"/>
              <a:t> parameter in this callback function to verify call was successful</a:t>
            </a:r>
          </a:p>
          <a:p>
            <a:pPr lvl="1"/>
            <a:endParaRPr lang="en-US" sz="2000" dirty="0" smtClean="0"/>
          </a:p>
          <a:p>
            <a:r>
              <a:rPr lang="en-US" sz="2400" dirty="0" smtClean="0"/>
              <a:t>You must determine how</a:t>
            </a:r>
            <a:r>
              <a:rPr lang="en-US" sz="2400" baseline="0" dirty="0" smtClean="0"/>
              <a:t> to </a:t>
            </a:r>
            <a:r>
              <a:rPr lang="en-US" sz="2400" dirty="0" smtClean="0"/>
              <a:t>pass data when calling </a:t>
            </a:r>
            <a:r>
              <a:rPr lang="en-US" sz="2400" dirty="0" err="1" smtClean="0"/>
              <a:t>setSelectedDataAsync</a:t>
            </a:r>
            <a:r>
              <a:rPr lang="en-US" sz="2400" dirty="0" smtClean="0"/>
              <a:t>.</a:t>
            </a:r>
            <a:r>
              <a:rPr lang="en-US" sz="2400" baseline="0" dirty="0" smtClean="0"/>
              <a:t> </a:t>
            </a:r>
            <a:r>
              <a:rPr lang="en-US" sz="2000" dirty="0" smtClean="0"/>
              <a:t>For text shape, you can pass data as a string. For matrix shape, you should pass the data using 2 dimensional JavaScript array.</a:t>
            </a:r>
            <a:r>
              <a:rPr lang="en-US" sz="2000" baseline="0" dirty="0" smtClean="0"/>
              <a:t> </a:t>
            </a:r>
            <a:r>
              <a:rPr lang="en-US" sz="2000" dirty="0" smtClean="0"/>
              <a:t>For a table shape, you should pass the data using a special </a:t>
            </a:r>
            <a:r>
              <a:rPr lang="en-US" sz="2000" dirty="0" err="1" smtClean="0"/>
              <a:t>TableData</a:t>
            </a:r>
            <a:r>
              <a:rPr lang="en-US" sz="2000" dirty="0" smtClean="0"/>
              <a:t> object which can be created using the Office JavaScript API.</a:t>
            </a:r>
            <a:r>
              <a:rPr lang="en-US" sz="2000" baseline="0" dirty="0" smtClean="0"/>
              <a:t> Also note that with Word you can also use two additional co</a:t>
            </a:r>
            <a:r>
              <a:rPr lang="en-US" sz="2000" dirty="0" smtClean="0"/>
              <a:t>ercion types which are HTML and OOXML.</a:t>
            </a:r>
          </a:p>
          <a:p>
            <a:pPr lvl="1"/>
            <a:endParaRPr lang="en-US" sz="2000" dirty="0" smtClean="0"/>
          </a:p>
          <a:p>
            <a:r>
              <a:rPr lang="en-US" dirty="0" smtClean="0"/>
              <a:t>There are a few tricks you should know about when dealing with matrix and table size when inserting data. </a:t>
            </a:r>
            <a:r>
              <a:rPr lang="en-US" sz="2200" dirty="0" smtClean="0"/>
              <a:t>If the user has selected a single cell selected, a matrix or table of any size can be written. However, if the user has select a range with two or more cells,</a:t>
            </a:r>
            <a:r>
              <a:rPr lang="en-US" sz="2200" baseline="0" dirty="0" smtClean="0"/>
              <a:t> the matrix or table be written must </a:t>
            </a:r>
            <a:r>
              <a:rPr lang="en-US" sz="2200" dirty="0" smtClean="0"/>
              <a:t>match the size of target range exactly with respect to the number</a:t>
            </a:r>
            <a:r>
              <a:rPr lang="en-US" sz="2200" baseline="0" dirty="0" smtClean="0"/>
              <a:t> of rows and columns</a:t>
            </a:r>
            <a:r>
              <a:rPr lang="en-US" sz="2200" dirty="0" smtClean="0"/>
              <a: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34F11D28-A1AE-4EA4-A343-76FF1D746F0E}"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908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function </a:t>
            </a:r>
            <a:r>
              <a:rPr lang="en-US" dirty="0" err="1" smtClean="0"/>
              <a:t>setSelectedDataAsync</a:t>
            </a:r>
            <a:r>
              <a:rPr lang="en-US" dirty="0" smtClean="0"/>
              <a:t> is used to write content into the selected region</a:t>
            </a:r>
            <a:r>
              <a:rPr lang="en-US" baseline="0" dirty="0" smtClean="0"/>
              <a:t> </a:t>
            </a:r>
            <a:r>
              <a:rPr lang="en-US" dirty="0" smtClean="0"/>
              <a:t>of the current document.</a:t>
            </a:r>
            <a:r>
              <a:rPr lang="en-US" baseline="0" dirty="0" smtClean="0"/>
              <a:t> If there is no selected region, the content is added at the location of the cursor.</a:t>
            </a:r>
            <a:endParaRPr lang="en-US" dirty="0" smtClean="0"/>
          </a:p>
          <a:p>
            <a:endParaRPr lang="en-US" dirty="0"/>
          </a:p>
        </p:txBody>
      </p:sp>
      <p:sp>
        <p:nvSpPr>
          <p:cNvPr id="4" name="Date Placeholder 3"/>
          <p:cNvSpPr>
            <a:spLocks noGrp="1"/>
          </p:cNvSpPr>
          <p:nvPr>
            <p:ph type="dt" idx="10"/>
          </p:nvPr>
        </p:nvSpPr>
        <p:spPr/>
        <p:txBody>
          <a:bodyPr/>
          <a:lstStyle/>
          <a:p>
            <a:fld id="{CAFAEC0D-A9DC-4104-A93F-17133DFA0E3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66212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five</a:t>
            </a:r>
            <a:r>
              <a:rPr lang="en-US" baseline="0" dirty="0" smtClean="0"/>
              <a:t> possible coercion types. In some cases, it should be obvious whether to use Text, Matric or Table. Note that HTML and OOXML are advanced coercion types that are only support in Word 2013 and not in Excel.</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F25576C-FBFD-4D10-8DAD-3BC9A0B1B26B}"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66582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Bindings are a valuable concept because they link an app to a specific section within a document. A binding can be created </a:t>
            </a:r>
            <a:r>
              <a:rPr lang="en-US" baseline="0" dirty="0" smtClean="0"/>
              <a:t>based on the current selection. A binding can also be defined used a named item such as a named range in an Excel workbook or a bookmark in a Word document. A binding adds value by providing a named section that can be read from or written to regardless of what the current selection is. A binding also support events so you can add an event handler that detects when the user has made a change to the content inside a binding.</a:t>
            </a:r>
          </a:p>
          <a:p>
            <a:endParaRPr lang="en-US" dirty="0" smtClean="0"/>
          </a:p>
          <a:p>
            <a:r>
              <a:rPr lang="en-US" dirty="0" smtClean="0"/>
              <a:t>Bindings support three different data shapes. </a:t>
            </a:r>
            <a:r>
              <a:rPr lang="en-US" b="1" dirty="0" smtClean="0">
                <a:solidFill>
                  <a:schemeClr val="bg2">
                    <a:lumMod val="75000"/>
                  </a:schemeClr>
                </a:solidFill>
              </a:rPr>
              <a:t>Text bindings</a:t>
            </a:r>
            <a:r>
              <a:rPr lang="en-US" dirty="0" smtClean="0"/>
              <a:t> are used for binding to an individual cell in Excel or text in word. </a:t>
            </a:r>
            <a:r>
              <a:rPr lang="en-US" b="1" dirty="0" smtClean="0">
                <a:solidFill>
                  <a:schemeClr val="bg2">
                    <a:lumMod val="75000"/>
                  </a:schemeClr>
                </a:solidFill>
              </a:rPr>
              <a:t>Matrix bindings </a:t>
            </a:r>
            <a:r>
              <a:rPr lang="en-US" b="0" dirty="0" smtClean="0">
                <a:solidFill>
                  <a:schemeClr val="bg2">
                    <a:lumMod val="75000"/>
                  </a:schemeClr>
                </a:solidFill>
              </a:rPr>
              <a:t>are used </a:t>
            </a:r>
            <a:r>
              <a:rPr lang="en-US" dirty="0" smtClean="0"/>
              <a:t> for a two dimension array representing rows and columns. </a:t>
            </a:r>
            <a:r>
              <a:rPr lang="en-US" b="1" dirty="0" smtClean="0">
                <a:solidFill>
                  <a:schemeClr val="bg2">
                    <a:lumMod val="75000"/>
                  </a:schemeClr>
                </a:solidFill>
              </a:rPr>
              <a:t>Table bindings</a:t>
            </a:r>
            <a:r>
              <a:rPr lang="en-US" dirty="0" smtClean="0"/>
              <a:t> are used to support Excel</a:t>
            </a:r>
            <a:r>
              <a:rPr lang="en-US" baseline="0" dirty="0" smtClean="0"/>
              <a:t> tables with named columns and a set of rows that support inserts and deletions by the user.</a:t>
            </a:r>
            <a:endParaRPr lang="en-US"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ADE4B48-6275-4D6A-BF09-F49D804DC1C7}"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2856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Bindings are import because they</a:t>
            </a:r>
            <a:r>
              <a:rPr lang="en-US" baseline="0" dirty="0" smtClean="0"/>
              <a:t> make it so you can read and write to specific areas in a Word document without having to worry about what the selected region is</a:t>
            </a:r>
            <a:endParaRPr lang="en-US" dirty="0"/>
          </a:p>
        </p:txBody>
      </p:sp>
      <p:sp>
        <p:nvSpPr>
          <p:cNvPr id="4" name="Date Placeholder 3"/>
          <p:cNvSpPr>
            <a:spLocks noGrp="1"/>
          </p:cNvSpPr>
          <p:nvPr>
            <p:ph type="dt" idx="10"/>
          </p:nvPr>
        </p:nvSpPr>
        <p:spPr/>
        <p:txBody>
          <a:bodyPr/>
          <a:lstStyle/>
          <a:p>
            <a:fld id="{9D689792-065F-46CA-A8D6-9FE9DE607F6F}"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37938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a:lstStyle/>
          <a:p>
            <a:pPr indent="-3966">
              <a:lnSpc>
                <a:spcPts val="2166"/>
              </a:lnSpc>
              <a:spcAft>
                <a:spcPts val="500"/>
              </a:spcAft>
              <a:defRPr/>
            </a:pPr>
            <a:r>
              <a:rPr lang="da-DK" sz="1000" dirty="0" smtClean="0">
                <a:solidFill>
                  <a:srgbClr val="EE7816"/>
                </a:solidFill>
                <a:cs typeface="Segoe UI" pitchFamily="-65" charset="-52"/>
              </a:rPr>
              <a:t>Bindings provide a scope which allows an app to </a:t>
            </a:r>
            <a:r>
              <a:rPr lang="en-US" sz="900" dirty="0" smtClean="0">
                <a:solidFill>
                  <a:srgbClr val="595959"/>
                </a:solidFill>
              </a:rPr>
              <a:t>distinguish between selection changes or updates at the document level or just within a specific section of a document. Therefore,</a:t>
            </a:r>
            <a:r>
              <a:rPr lang="en-US" sz="900" baseline="0" dirty="0" smtClean="0">
                <a:solidFill>
                  <a:srgbClr val="595959"/>
                </a:solidFill>
              </a:rPr>
              <a:t> b</a:t>
            </a:r>
            <a:r>
              <a:rPr lang="da-DK" sz="1000" dirty="0" smtClean="0">
                <a:solidFill>
                  <a:srgbClr val="EE7816"/>
                </a:solidFill>
                <a:cs typeface="Segoe UI" pitchFamily="-65" charset="-52"/>
              </a:rPr>
              <a:t>indings can bridge the gap </a:t>
            </a:r>
            <a:r>
              <a:rPr lang="en-US" sz="900" dirty="0" smtClean="0">
                <a:solidFill>
                  <a:srgbClr val="595959"/>
                </a:solidFill>
              </a:rPr>
              <a:t>between Office documents and the cloud. Bindings are also key in reading and writing data and detecting changes made by the user.</a:t>
            </a:r>
          </a:p>
        </p:txBody>
      </p:sp>
      <p:sp>
        <p:nvSpPr>
          <p:cNvPr id="32772" name="Header Placeholder 3"/>
          <p:cNvSpPr>
            <a:spLocks noGrp="1"/>
          </p:cNvSpPr>
          <p:nvPr>
            <p:ph type="hdr" sz="quarter"/>
          </p:nvPr>
        </p:nvSpPr>
        <p:spPr bwMode="auto">
          <a:xfrm>
            <a:off x="0" y="0"/>
            <a:ext cx="2971800" cy="457200"/>
          </a:xfrm>
          <a:prstGeom prst="rect">
            <a:avLst/>
          </a:prstGeom>
          <a:noFill/>
          <a:ln>
            <a:miter lim="800000"/>
            <a:headEnd/>
            <a:tailEnd/>
          </a:ln>
        </p:spPr>
        <p:txBody>
          <a:bodyPr/>
          <a:lstStyle/>
          <a:p>
            <a:endParaRPr lang="en-US" smtClean="0">
              <a:solidFill>
                <a:srgbClr val="000000"/>
              </a:solidFill>
            </a:endParaRPr>
          </a:p>
        </p:txBody>
      </p:sp>
      <p:sp>
        <p:nvSpPr>
          <p:cNvPr id="32773" name="Date Placeholder 4"/>
          <p:cNvSpPr>
            <a:spLocks noGrp="1"/>
          </p:cNvSpPr>
          <p:nvPr>
            <p:ph type="dt" sz="quarter" idx="1"/>
          </p:nvPr>
        </p:nvSpPr>
        <p:spPr bwMode="auto">
          <a:xfrm>
            <a:off x="3884613" y="0"/>
            <a:ext cx="2971800" cy="457200"/>
          </a:xfrm>
          <a:prstGeom prst="rect">
            <a:avLst/>
          </a:prstGeom>
          <a:noFill/>
          <a:ln>
            <a:miter lim="800000"/>
            <a:headEnd/>
            <a:tailEnd/>
          </a:ln>
        </p:spPr>
        <p:txBody>
          <a:bodyPr/>
          <a:lstStyle/>
          <a:p>
            <a:fld id="{0C4632A8-3B6F-4C74-9B9C-1A9ED84F504A}" type="datetime1">
              <a:rPr lang="en-US" smtClean="0">
                <a:solidFill>
                  <a:srgbClr val="000000"/>
                </a:solidFill>
              </a:rPr>
              <a:pPr/>
              <a:t>10/7/2015</a:t>
            </a:fld>
            <a:endParaRPr lang="en-US" smtClean="0">
              <a:solidFill>
                <a:srgbClr val="000000"/>
              </a:solidFill>
            </a:endParaRPr>
          </a:p>
        </p:txBody>
      </p:sp>
      <p:sp>
        <p:nvSpPr>
          <p:cNvPr id="32774" name="Footer Placeholder 5"/>
          <p:cNvSpPr>
            <a:spLocks noGrp="1"/>
          </p:cNvSpPr>
          <p:nvPr>
            <p:ph type="ftr" sz="quarter" idx="4"/>
          </p:nvPr>
        </p:nvSpPr>
        <p:spPr bwMode="auto">
          <a:xfrm>
            <a:off x="0" y="8685213"/>
            <a:ext cx="2971800" cy="457200"/>
          </a:xfrm>
          <a:prstGeom prst="rect">
            <a:avLst/>
          </a:prstGeom>
          <a:noFill/>
          <a:ln>
            <a:miter lim="800000"/>
            <a:headEnd/>
            <a:tailEnd/>
          </a:ln>
        </p:spPr>
        <p:txBody>
          <a:bodyPr/>
          <a:lstStyle/>
          <a:p>
            <a:endParaRPr lang="en-US" smtClean="0">
              <a:solidFill>
                <a:prstClr val="black"/>
              </a:solidFill>
              <a:latin typeface="Segoe" pitchFamily="-65" charset="0"/>
            </a:endParaRPr>
          </a:p>
        </p:txBody>
      </p:sp>
      <p:sp>
        <p:nvSpPr>
          <p:cNvPr id="32775" name="Slide Number Placeholder 6"/>
          <p:cNvSpPr>
            <a:spLocks noGrp="1"/>
          </p:cNvSpPr>
          <p:nvPr>
            <p:ph type="sldNum" sz="quarter" idx="5"/>
          </p:nvPr>
        </p:nvSpPr>
        <p:spPr bwMode="auto">
          <a:xfrm>
            <a:off x="3884613" y="8685213"/>
            <a:ext cx="2971800" cy="457200"/>
          </a:xfrm>
          <a:prstGeom prst="rect">
            <a:avLst/>
          </a:prstGeom>
          <a:noFill/>
          <a:ln>
            <a:miter lim="800000"/>
            <a:headEnd/>
            <a:tailEnd/>
          </a:ln>
        </p:spPr>
        <p:txBody>
          <a:bodyPr/>
          <a:lstStyle/>
          <a:p>
            <a:fld id="{8D9173AF-B491-4C5C-BFC7-C3569C49B945}" type="slidenum">
              <a:rPr lang="en-US" smtClean="0">
                <a:solidFill>
                  <a:srgbClr val="000000"/>
                </a:solidFill>
              </a:rPr>
              <a:pPr/>
              <a:t>33</a:t>
            </a:fld>
            <a:endParaRPr lang="en-US" smtClean="0">
              <a:solidFill>
                <a:srgbClr val="000000"/>
              </a:solidFill>
            </a:endParaRPr>
          </a:p>
        </p:txBody>
      </p:sp>
    </p:spTree>
    <p:extLst>
      <p:ext uri="{BB962C8B-B14F-4D97-AF65-F5344CB8AC3E}">
        <p14:creationId xmlns:p14="http://schemas.microsoft.com/office/powerpoint/2010/main" val="1974811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To</a:t>
            </a:r>
            <a:r>
              <a:rPr lang="en-US" sz="2400" baseline="0" dirty="0" smtClean="0"/>
              <a:t> add a </a:t>
            </a:r>
            <a:r>
              <a:rPr lang="en-US" sz="2400" dirty="0" smtClean="0"/>
              <a:t>binding, you should use one of the following method</a:t>
            </a:r>
          </a:p>
          <a:p>
            <a:endParaRPr lang="en-US" sz="2400" dirty="0" smtClean="0"/>
          </a:p>
          <a:p>
            <a:pPr lvl="1"/>
            <a:r>
              <a:rPr lang="en-US" sz="1800" b="1" dirty="0" err="1" smtClean="0"/>
              <a:t>Bindings.addFromPromptAsync</a:t>
            </a:r>
            <a:endParaRPr lang="en-US" sz="1800" b="1" dirty="0" smtClean="0"/>
          </a:p>
          <a:p>
            <a:pPr lvl="1"/>
            <a:r>
              <a:rPr lang="en-US" sz="1800" b="1" dirty="0" err="1" smtClean="0"/>
              <a:t>Bindings.addFromSelectionAsync</a:t>
            </a:r>
            <a:endParaRPr lang="en-US" sz="1800" b="1" dirty="0" smtClean="0"/>
          </a:p>
          <a:p>
            <a:pPr lvl="1"/>
            <a:r>
              <a:rPr lang="en-US" sz="1800" b="1" dirty="0" err="1" smtClean="0"/>
              <a:t>Bindings.addFromNamedItem</a:t>
            </a:r>
            <a:r>
              <a:rPr lang="en-US" sz="1800" b="1" dirty="0" smtClean="0"/>
              <a:t> </a:t>
            </a:r>
          </a:p>
          <a:p>
            <a:pPr>
              <a:spcBef>
                <a:spcPts val="1200"/>
              </a:spcBef>
            </a:pPr>
            <a:endParaRPr lang="en-US" sz="2400" dirty="0" smtClean="0"/>
          </a:p>
          <a:p>
            <a:pPr>
              <a:spcBef>
                <a:spcPts val="1200"/>
              </a:spcBef>
            </a:pPr>
            <a:r>
              <a:rPr lang="en-US" sz="2400" dirty="0" smtClean="0"/>
              <a:t>You</a:t>
            </a:r>
            <a:r>
              <a:rPr lang="en-US" sz="2400" baseline="0" dirty="0" smtClean="0"/>
              <a:t> will also need to reference bindings to read and write content and register event handlers. </a:t>
            </a:r>
            <a:r>
              <a:rPr lang="en-US" sz="2400" dirty="0" smtClean="0"/>
              <a:t>When you need to reference a binding, you can use one of these method.</a:t>
            </a:r>
          </a:p>
          <a:p>
            <a:pPr>
              <a:spcBef>
                <a:spcPts val="1200"/>
              </a:spcBef>
            </a:pPr>
            <a:endParaRPr lang="en-US" sz="2400" dirty="0" smtClean="0"/>
          </a:p>
          <a:p>
            <a:pPr lvl="1"/>
            <a:r>
              <a:rPr lang="en-US" sz="1800" b="1" dirty="0" err="1" smtClean="0"/>
              <a:t>Bindings.getAllAsync</a:t>
            </a:r>
            <a:endParaRPr lang="en-US" sz="1800" b="1" dirty="0" smtClean="0"/>
          </a:p>
          <a:p>
            <a:pPr lvl="1"/>
            <a:r>
              <a:rPr lang="en-US" sz="1800" b="1" dirty="0" err="1" smtClean="0"/>
              <a:t>Bindings.getByIdAsync</a:t>
            </a:r>
            <a:endParaRPr lang="en-US" sz="1800" b="1" dirty="0" smtClean="0"/>
          </a:p>
          <a:p>
            <a:pPr lvl="1"/>
            <a:r>
              <a:rPr lang="en-US" sz="1800" b="1" dirty="0" err="1" smtClean="0"/>
              <a:t>Office.Select</a:t>
            </a:r>
            <a:endParaRPr lang="en-US" sz="1800" b="1" dirty="0" smtClean="0"/>
          </a:p>
          <a:p>
            <a:pPr>
              <a:spcBef>
                <a:spcPts val="1200"/>
              </a:spcBef>
            </a:pPr>
            <a:endParaRPr lang="en-US" sz="2400" dirty="0" smtClean="0"/>
          </a:p>
          <a:p>
            <a:pPr>
              <a:spcBef>
                <a:spcPts val="1200"/>
              </a:spcBef>
            </a:pPr>
            <a:r>
              <a:rPr lang="en-US" sz="2400" dirty="0" smtClean="0"/>
              <a:t>If you ever need to remove a binding, you can use this methods.</a:t>
            </a:r>
          </a:p>
          <a:p>
            <a:pPr>
              <a:spcBef>
                <a:spcPts val="1200"/>
              </a:spcBef>
            </a:pPr>
            <a:endParaRPr lang="en-US" sz="2400" b="1" dirty="0" smtClean="0"/>
          </a:p>
          <a:p>
            <a:pPr lvl="1"/>
            <a:r>
              <a:rPr lang="en-US" sz="1800" b="1" dirty="0" err="1" smtClean="0"/>
              <a:t>Bindings.releaseByIdAsync</a:t>
            </a:r>
            <a:endParaRPr lang="en-US" sz="1800" b="1" dirty="0" smtClean="0"/>
          </a:p>
          <a:p>
            <a:pPr>
              <a:spcBef>
                <a:spcPts val="1200"/>
              </a:spcBef>
            </a:pPr>
            <a:endParaRPr lang="en-US" sz="2400" dirty="0" smtClean="0"/>
          </a:p>
          <a:p>
            <a:pPr>
              <a:spcBef>
                <a:spcPts val="1200"/>
              </a:spcBef>
            </a:pPr>
            <a:r>
              <a:rPr lang="en-US" sz="2400" dirty="0" smtClean="0"/>
              <a:t>To register an event handler on</a:t>
            </a:r>
            <a:r>
              <a:rPr lang="en-US" sz="2400" baseline="0" dirty="0" smtClean="0"/>
              <a:t> a binding, you can use the following method.</a:t>
            </a:r>
          </a:p>
          <a:p>
            <a:pPr>
              <a:spcBef>
                <a:spcPts val="1200"/>
              </a:spcBef>
            </a:pPr>
            <a:endParaRPr lang="en-US" sz="2400" dirty="0" smtClean="0"/>
          </a:p>
          <a:p>
            <a:pPr lvl="1"/>
            <a:r>
              <a:rPr lang="en-US" sz="1800" b="1" dirty="0" err="1" smtClean="0"/>
              <a:t>Binding.addHandlerAsync</a:t>
            </a:r>
            <a:r>
              <a:rPr lang="en-US" sz="1800" b="1" dirty="0" smtClean="0"/>
              <a:t>(“type”, handler);</a:t>
            </a:r>
            <a:endParaRPr lang="en-US" sz="2000" b="1" dirty="0" smtClean="0"/>
          </a:p>
          <a:p>
            <a:endParaRPr lang="en-US" sz="2400"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5830350E-ACB1-43A6-88CF-7B4AD277BC67}"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44059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top code listing shows how to create bindings in JavaScript code using </a:t>
            </a:r>
            <a:r>
              <a:rPr lang="en-US" dirty="0" err="1" smtClean="0"/>
              <a:t>addFromNamedItemAsync</a:t>
            </a:r>
            <a:r>
              <a:rPr lang="en-US" dirty="0" smtClean="0"/>
              <a:t>. Note that the first parameter</a:t>
            </a:r>
            <a:r>
              <a:rPr lang="en-US" baseline="0" dirty="0" smtClean="0"/>
              <a:t> (e.g. </a:t>
            </a:r>
            <a:r>
              <a:rPr lang="en-US" b="1" baseline="0" dirty="0" smtClean="0"/>
              <a:t>"firstName"</a:t>
            </a:r>
            <a:r>
              <a:rPr lang="en-US" baseline="0" dirty="0" smtClean="0"/>
              <a:t>) is used to indicate which content control you want to bind to. The third argument (e.g. </a:t>
            </a:r>
            <a:r>
              <a:rPr lang="en-US" b="1" baseline="0" dirty="0" smtClean="0"/>
              <a:t>{ id: 'firstName' }</a:t>
            </a:r>
            <a:r>
              <a:rPr lang="en-US" baseline="0" dirty="0" smtClean="0"/>
              <a:t> is used</a:t>
            </a:r>
            <a:r>
              <a:rPr lang="en-US" dirty="0" smtClean="0"/>
              <a:t> to create the binding ID that will be used to retrieve the binding when call the </a:t>
            </a:r>
            <a:r>
              <a:rPr lang="en-US" dirty="0" err="1" smtClean="0"/>
              <a:t>Office.select</a:t>
            </a:r>
            <a:r>
              <a:rPr lang="en-US" dirty="0" smtClean="0"/>
              <a:t> function.</a:t>
            </a:r>
          </a:p>
          <a:p>
            <a:endParaRPr lang="en-US" dirty="0" smtClean="0"/>
          </a:p>
          <a:p>
            <a:r>
              <a:rPr lang="en-US" dirty="0" smtClean="0"/>
              <a:t>Note that</a:t>
            </a:r>
            <a:r>
              <a:rPr lang="en-US" baseline="0" dirty="0" smtClean="0"/>
              <a:t> the call to </a:t>
            </a:r>
            <a:r>
              <a:rPr lang="en-US" dirty="0" err="1" smtClean="0"/>
              <a:t>Office.select</a:t>
            </a:r>
            <a:r>
              <a:rPr lang="en-US" dirty="0" smtClean="0"/>
              <a:t> gets the binding using</a:t>
            </a:r>
            <a:r>
              <a:rPr lang="en-US" baseline="0" dirty="0" smtClean="0"/>
              <a:t> a syntax of "bindings#" followed by the ID of a registered binding.</a:t>
            </a:r>
            <a:endParaRPr lang="en-US" dirty="0" smtClean="0"/>
          </a:p>
          <a:p>
            <a:endParaRPr lang="en-US" dirty="0" smtClean="0"/>
          </a:p>
          <a:p>
            <a:endParaRPr lang="en-US" dirty="0"/>
          </a:p>
        </p:txBody>
      </p:sp>
      <p:sp>
        <p:nvSpPr>
          <p:cNvPr id="4" name="Date Placeholder 3"/>
          <p:cNvSpPr>
            <a:spLocks noGrp="1"/>
          </p:cNvSpPr>
          <p:nvPr>
            <p:ph type="dt" idx="10"/>
          </p:nvPr>
        </p:nvSpPr>
        <p:spPr/>
        <p:txBody>
          <a:bodyPr/>
          <a:lstStyle/>
          <a:p>
            <a:fld id="{78F2F61C-3C71-4D72-AAAA-EBBF57852989}"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07602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code shows how to register an event handler on a binding using the </a:t>
            </a:r>
            <a:r>
              <a:rPr lang="en-US" dirty="0" err="1" smtClean="0"/>
              <a:t>addHandlerAsync</a:t>
            </a:r>
            <a:r>
              <a:rPr lang="en-US" dirty="0" smtClean="0"/>
              <a:t> function. </a:t>
            </a:r>
          </a:p>
          <a:p>
            <a:endParaRPr lang="en-US" dirty="0" smtClean="0"/>
          </a:p>
          <a:p>
            <a:r>
              <a:rPr lang="en-US" dirty="0" smtClean="0"/>
              <a:t>The call also registers</a:t>
            </a:r>
            <a:r>
              <a:rPr lang="en-US" baseline="0" dirty="0" smtClean="0"/>
              <a:t> a callback function named </a:t>
            </a:r>
            <a:r>
              <a:rPr lang="en-US" baseline="0" dirty="0" err="1" smtClean="0"/>
              <a:t>onBindingDataChanged</a:t>
            </a:r>
            <a:r>
              <a:rPr lang="en-US" baseline="0" dirty="0" smtClean="0"/>
              <a:t> which is </a:t>
            </a:r>
            <a:r>
              <a:rPr lang="en-US" dirty="0" smtClean="0"/>
              <a:t>called automatically when user updates the bound content.</a:t>
            </a:r>
          </a:p>
          <a:p>
            <a:endParaRPr lang="en-US" dirty="0"/>
          </a:p>
        </p:txBody>
      </p:sp>
      <p:sp>
        <p:nvSpPr>
          <p:cNvPr id="4" name="Date Placeholder 3"/>
          <p:cNvSpPr>
            <a:spLocks noGrp="1"/>
          </p:cNvSpPr>
          <p:nvPr>
            <p:ph type="dt" idx="10"/>
          </p:nvPr>
        </p:nvSpPr>
        <p:spPr/>
        <p:txBody>
          <a:bodyPr/>
          <a:lstStyle/>
          <a:p>
            <a:fld id="{FF14B676-97ED-41B1-9238-56ABE5960535}"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8699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All actions that target a Excel document start by using the client request context returned by the </a:t>
            </a:r>
            <a:r>
              <a:rPr lang="en-US" sz="900" b="0" i="0" kern="1200" dirty="0" err="1" smtClean="0">
                <a:solidFill>
                  <a:schemeClr val="tx1"/>
                </a:solidFill>
                <a:effectLst/>
                <a:latin typeface="Segoe UI Light" pitchFamily="34" charset="0"/>
                <a:ea typeface="+mn-ea"/>
                <a:cs typeface="+mn-cs"/>
              </a:rPr>
              <a:t>Excel.RequestContext</a:t>
            </a:r>
            <a:r>
              <a:rPr lang="en-US" sz="900" b="0" i="0" kern="1200" dirty="0" smtClean="0">
                <a:solidFill>
                  <a:schemeClr val="tx1"/>
                </a:solidFill>
                <a:effectLst/>
                <a:latin typeface="Segoe UI Light" pitchFamily="34" charset="0"/>
                <a:ea typeface="+mn-ea"/>
                <a:cs typeface="+mn-cs"/>
              </a:rPr>
              <a:t> method. The client request context serves two major roles: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Contains the queue of commands that will be performed on the contents of a Excel document.</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Provide the bridge between the Office add-in and the Excel application since they run in two different processes. The JavaScript runs in the user's browser within the task pane. Excel runs in a different process, and in the case of Excel Online, on a remote server cluster.</a:t>
            </a:r>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81830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The Word JavaScript objects created in the add-ins are local proxy objects. Invoking methods and setting properties queues the set of commands in JavaScript, but does not submit them until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is called.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submits the request queue to Word and returns a promise object, which can be used for chaining further commands.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runs each command in the order in which they were added to the queue. A best practice is to group related commands into a single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call.</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56541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070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The load method specifies which collections, objects, and properties will be loaded into the object model. You use the client request context to specify the load options and the object to load. There are two options for using the load method. </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43439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You use the select option to load properties that are primitive types. You can use either a string or an object literal to specify which properties to load. For example, if you are going to make simple load statement, you don't need to create an object literal to specify the property. </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use the expand option to load properties that are in nested Word API objects and collections. Using the range object from the previous examples, we can load the </a:t>
            </a:r>
            <a:r>
              <a:rPr lang="en-US" sz="900" b="0" i="0" kern="1200" dirty="0" err="1" smtClean="0">
                <a:solidFill>
                  <a:schemeClr val="tx1"/>
                </a:solidFill>
                <a:effectLst/>
                <a:latin typeface="Segoe UI Light" pitchFamily="34" charset="0"/>
                <a:ea typeface="+mn-ea"/>
                <a:cs typeface="+mn-cs"/>
              </a:rPr>
              <a:t>paragraphCollection</a:t>
            </a:r>
            <a:r>
              <a:rPr lang="en-US" sz="900" b="0" i="0" kern="1200" dirty="0" smtClean="0">
                <a:solidFill>
                  <a:schemeClr val="tx1"/>
                </a:solidFill>
                <a:effectLst/>
                <a:latin typeface="Segoe UI Light" pitchFamily="34" charset="0"/>
                <a:ea typeface="+mn-ea"/>
                <a:cs typeface="+mn-cs"/>
              </a:rPr>
              <a:t> and the font object for the range by specifying the objects in the expand option. We identify which properties are returned in the select statement.</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05193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48</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3918949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7109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242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Office Add-in can 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Office Add-ins has been designed to w</a:t>
            </a:r>
            <a:r>
              <a:rPr lang="en-US" dirty="0" smtClean="0"/>
              <a:t>ork in both Office Applications and Office Web Applications.</a:t>
            </a:r>
          </a:p>
          <a:p>
            <a:pPr lvl="1"/>
            <a:endParaRPr lang="en-US" dirty="0" smtClean="0"/>
          </a:p>
          <a:p>
            <a:r>
              <a:rPr lang="en-US" dirty="0" smtClean="0"/>
              <a:t>Office Add-ins allow 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Office Add-in, 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25187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begin to design an app, you must pick one of the</a:t>
            </a:r>
            <a:r>
              <a:rPr lang="en-US" baseline="0" dirty="0" smtClean="0"/>
              <a:t> </a:t>
            </a:r>
            <a:r>
              <a:rPr lang="en-US" dirty="0" smtClean="0"/>
              <a:t>three different shapes. You can create a document-based app as either a Task Pane App or a Content App. Alternatively, you can create a Mail App that targets Outlook and Outlook OWA.</a:t>
            </a:r>
            <a:endParaRPr lang="en-US" dirty="0"/>
          </a:p>
        </p:txBody>
      </p:sp>
    </p:spTree>
    <p:extLst>
      <p:ext uri="{BB962C8B-B14F-4D97-AF65-F5344CB8AC3E}">
        <p14:creationId xmlns:p14="http://schemas.microsoft.com/office/powerpoint/2010/main" val="1850952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App for Office must be distributed with an XML-based manifest which contains information about the app itself.</a:t>
            </a:r>
            <a:r>
              <a:rPr lang="en-US" baseline="0" dirty="0" smtClean="0"/>
              <a:t> For example, the app manifest contains an address to a Web page on the Internet which is used to load the app. The app manifest also includes information which indicates </a:t>
            </a:r>
            <a:r>
              <a:rPr lang="en-US" dirty="0" smtClean="0"/>
              <a:t>which Office applications it supports. The app manifest also defines the required capabilities which represent the set of permissions that</a:t>
            </a:r>
            <a:r>
              <a:rPr lang="en-US" baseline="0" dirty="0" smtClean="0"/>
              <a:t> the app needs 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04365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basic</a:t>
            </a:r>
            <a:r>
              <a:rPr lang="en-US" baseline="0" dirty="0" smtClean="0"/>
              <a:t> styles (i.e. shapes) for creating an Office Add-in. </a:t>
            </a:r>
          </a:p>
          <a:p>
            <a:endParaRPr lang="en-US" baseline="0" dirty="0" smtClean="0"/>
          </a:p>
          <a:p>
            <a:pPr marL="171450" indent="-171450">
              <a:buFont typeface="Arial" panose="020B0604020202020204" pitchFamily="34" charset="0"/>
              <a:buChar char="•"/>
            </a:pPr>
            <a:r>
              <a:rPr lang="en-US" baseline="0" dirty="0" smtClean="0"/>
              <a:t>A </a:t>
            </a:r>
            <a:r>
              <a:rPr lang="en-US" b="1" baseline="0" dirty="0" smtClean="0"/>
              <a:t>task pane add-in </a:t>
            </a:r>
            <a:r>
              <a:rPr lang="en-US" baseline="0" dirty="0" smtClean="0"/>
              <a:t>is p</a:t>
            </a:r>
            <a:r>
              <a:rPr lang="en-US" dirty="0" smtClean="0"/>
              <a:t>ositioned to right of document in a style that is familiar to experience Officers users. A task pane add-in </a:t>
            </a:r>
            <a:r>
              <a:rPr lang="en-US" baseline="0" dirty="0" smtClean="0"/>
              <a:t>is typically used </a:t>
            </a:r>
            <a:r>
              <a:rPr lang="en-US" dirty="0" smtClean="0"/>
              <a:t>to assist a user working with a specific document. For example, a task pane add-in can be designed to search and retrieve content from Internet that can be inserted</a:t>
            </a:r>
            <a:r>
              <a:rPr lang="en-US" baseline="0" dirty="0" smtClean="0"/>
              <a:t> into the document.</a:t>
            </a:r>
            <a:endParaRPr lang="en-US" dirty="0" smtClean="0"/>
          </a:p>
          <a:p>
            <a:pPr marL="107152" lvl="1" indent="0">
              <a:buNone/>
            </a:pPr>
            <a:endParaRPr lang="en-US" dirty="0" smtClean="0"/>
          </a:p>
          <a:p>
            <a:pPr marL="171450" indent="-171450">
              <a:buFont typeface="Arial" panose="020B0604020202020204" pitchFamily="34" charset="0"/>
              <a:buChar char="•"/>
            </a:pPr>
            <a:r>
              <a:rPr lang="en-US" dirty="0" smtClean="0"/>
              <a:t>A </a:t>
            </a:r>
            <a:r>
              <a:rPr lang="en-US" b="1" dirty="0" smtClean="0"/>
              <a:t>content </a:t>
            </a:r>
            <a:r>
              <a:rPr lang="en-US" b="1" baseline="0" dirty="0" smtClean="0"/>
              <a:t>add-in</a:t>
            </a:r>
            <a:r>
              <a:rPr lang="en-US" dirty="0" smtClean="0"/>
              <a:t> is designed to add its content inline into a position within current document. Note that content add-in are only supported into Excel so that document is always an Excel workbook. The content add-in must be added to a specific worksheet within</a:t>
            </a:r>
            <a:r>
              <a:rPr lang="en-US" baseline="0" dirty="0" smtClean="0"/>
              <a:t> a workbook. The content </a:t>
            </a:r>
            <a:r>
              <a:rPr lang="en-US" dirty="0" smtClean="0"/>
              <a:t>add-in</a:t>
            </a:r>
            <a:r>
              <a:rPr lang="en-US" baseline="0" dirty="0" smtClean="0"/>
              <a:t> </a:t>
            </a:r>
            <a:r>
              <a:rPr lang="en-US" dirty="0" smtClean="0"/>
              <a:t>can read and write contents to cells within the same workbook.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74902DF4-DDCE-46FB-8A24-00FD15374D28}"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1529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Office 2013 Web Apps, Office Add-in</a:t>
            </a:r>
            <a:r>
              <a:rPr lang="en-US" sz="1200" kern="1200" baseline="0" dirty="0" smtClean="0">
                <a:solidFill>
                  <a:schemeClr val="tx1"/>
                </a:solidFill>
                <a:effectLst/>
                <a:latin typeface="+mn-lt"/>
                <a:ea typeface="+mn-ea"/>
                <a:cs typeface="+mn-cs"/>
              </a:rPr>
              <a:t> components</a:t>
            </a:r>
            <a:r>
              <a:rPr lang="en-US" sz="1200" kern="1200" dirty="0" smtClean="0">
                <a:solidFill>
                  <a:schemeClr val="tx1"/>
                </a:solidFill>
                <a:effectLst/>
                <a:latin typeface="+mn-lt"/>
                <a:ea typeface="+mn-ea"/>
                <a:cs typeface="+mn-cs"/>
              </a:rPr>
              <a:t> are hosted inside an IFrame. Office Add-in</a:t>
            </a:r>
            <a:r>
              <a:rPr lang="en-US" sz="1200" kern="1200" baseline="0" dirty="0" smtClean="0">
                <a:solidFill>
                  <a:schemeClr val="tx1"/>
                </a:solidFill>
                <a:effectLst/>
                <a:latin typeface="+mn-lt"/>
                <a:ea typeface="+mn-ea"/>
                <a:cs typeface="+mn-cs"/>
              </a:rPr>
              <a:t> component </a:t>
            </a:r>
            <a:r>
              <a:rPr lang="en-US" sz="1200" kern="1200" dirty="0" smtClean="0">
                <a:solidFill>
                  <a:schemeClr val="tx1"/>
                </a:solidFill>
                <a:effectLst/>
                <a:latin typeface="+mn-lt"/>
                <a:ea typeface="+mn-ea"/>
                <a:cs typeface="+mn-cs"/>
              </a:rPr>
              <a:t>support is enabled in the Web Apps by the integration of the Office JavaScript library that, in a similar fashion to the rich client applications, manages of the Add-in </a:t>
            </a:r>
            <a:r>
              <a:rPr lang="en-US" sz="1200" kern="1200" baseline="0" dirty="0" smtClean="0">
                <a:solidFill>
                  <a:schemeClr val="tx1"/>
                </a:solidFill>
                <a:effectLst/>
                <a:latin typeface="+mn-lt"/>
                <a:ea typeface="+mn-ea"/>
                <a:cs typeface="+mn-cs"/>
              </a:rPr>
              <a:t>component </a:t>
            </a:r>
            <a:r>
              <a:rPr lang="en-US" sz="1200" kern="1200" dirty="0" smtClean="0">
                <a:solidFill>
                  <a:schemeClr val="tx1"/>
                </a:solidFill>
                <a:effectLst/>
                <a:latin typeface="+mn-lt"/>
                <a:ea typeface="+mn-ea"/>
                <a:cs typeface="+mn-cs"/>
              </a:rPr>
              <a:t>lifecycle and interoperability between the add-in </a:t>
            </a:r>
            <a:r>
              <a:rPr lang="en-US" sz="1200" kern="1200" baseline="0" dirty="0" smtClean="0">
                <a:solidFill>
                  <a:schemeClr val="tx1"/>
                </a:solidFill>
                <a:effectLst/>
                <a:latin typeface="+mn-lt"/>
                <a:ea typeface="+mn-ea"/>
                <a:cs typeface="+mn-cs"/>
              </a:rPr>
              <a:t>component </a:t>
            </a:r>
            <a:r>
              <a:rPr lang="en-US" sz="1200" kern="1200" dirty="0" smtClean="0">
                <a:solidFill>
                  <a:schemeClr val="tx1"/>
                </a:solidFill>
                <a:effectLst/>
                <a:latin typeface="+mn-lt"/>
                <a:ea typeface="+mn-ea"/>
                <a:cs typeface="+mn-cs"/>
              </a:rPr>
              <a:t>and the Web App, which for the browser requires a special cross-frame communication infrastructure. The same Office JavaScript library used on rich clients supports the APIs available to the Add-in </a:t>
            </a:r>
            <a:r>
              <a:rPr lang="en-US" sz="1200" kern="1200" baseline="0" dirty="0" smtClean="0">
                <a:solidFill>
                  <a:schemeClr val="tx1"/>
                </a:solidFill>
                <a:effectLst/>
                <a:latin typeface="+mn-lt"/>
                <a:ea typeface="+mn-ea"/>
                <a:cs typeface="+mn-cs"/>
              </a:rPr>
              <a:t>component </a:t>
            </a:r>
            <a:r>
              <a:rPr lang="en-US" sz="1200" kern="1200" dirty="0" smtClean="0">
                <a:solidFill>
                  <a:schemeClr val="tx1"/>
                </a:solidFill>
                <a:effectLst/>
                <a:latin typeface="+mn-lt"/>
                <a:ea typeface="+mn-ea"/>
                <a:cs typeface="+mn-cs"/>
              </a:rPr>
              <a:t>code to interact with the Web App.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10</a:t>
            </a:fld>
            <a:endParaRPr lang="en-US"/>
          </a:p>
        </p:txBody>
      </p:sp>
    </p:spTree>
    <p:extLst>
      <p:ext uri="{BB962C8B-B14F-4D97-AF65-F5344CB8AC3E}">
        <p14:creationId xmlns:p14="http://schemas.microsoft.com/office/powerpoint/2010/main" val="3102574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pretty self-explanatory and demonstrates</a:t>
            </a:r>
            <a:r>
              <a:rPr lang="en-US" baseline="0" dirty="0" smtClean="0"/>
              <a:t> just how easy it is to create and test your first App for Office using Visual Studio. First, you will create a new project using one of the new project templates in Visual Studio. Next, you will create the user interface for the app using HTML5 and CSS. After that, you add behavior to the app by writing JavaScript. Finally, you will update the XML file which serves as the app manifest. After that, you can press the {F5} key to test and debug your app.</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12</a:t>
            </a:fld>
            <a:endParaRPr lang="en-US"/>
          </a:p>
        </p:txBody>
      </p:sp>
    </p:spTree>
    <p:extLst>
      <p:ext uri="{BB962C8B-B14F-4D97-AF65-F5344CB8AC3E}">
        <p14:creationId xmlns:p14="http://schemas.microsoft.com/office/powerpoint/2010/main" val="271003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80648395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75610179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61354345"/>
      </p:ext>
    </p:extLst>
  </p:cSld>
  <p:clrMapOvr>
    <a:masterClrMapping/>
  </p:clrMapOvr>
  <p:transition>
    <p:fade/>
  </p:transition>
  <p:timing>
    <p:tnLst>
      <p:par>
        <p:cTn id="1" dur="indefinite" restart="never" nodeType="tmRoot"/>
      </p:par>
    </p:tnLst>
  </p:timing>
  <p:hf hdr="0"/>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65918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749924177"/>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4261126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022335"/>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0699942"/>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9646542"/>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8040371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1939046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2452344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9002319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17915402"/>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93757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3462852"/>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401587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19270004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0087389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1155127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396403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7304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0129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323009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458125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5400321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4842247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933855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524768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190368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9970493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3949998"/>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44138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343229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0697955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8872872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0222800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37790336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64116326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19096624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98771838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7947949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39468596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58638759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30582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15982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37047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985583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707328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521336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75032532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901096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3390431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47078"/>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0830550"/>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8287443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5784052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5463146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74102818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88377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616085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708565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13291388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070651297"/>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1451544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22981469"/>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6886329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5935750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4355161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6699815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31036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0297457"/>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9691700"/>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75821210"/>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72585329"/>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97995693"/>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403244108"/>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0148257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788164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20311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174103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4.png"/><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3.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12.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4.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image" Target="../media/image12.png"/><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theme" Target="../theme/theme6.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8" r:id="rId23"/>
    <p:sldLayoutId id="2147484149" r:id="rId2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155062751"/>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083107960"/>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6473432"/>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 id="2147484210" r:id="rId14"/>
    <p:sldLayoutId id="2147484211" r:id="rId15"/>
    <p:sldLayoutId id="2147484212" r:id="rId16"/>
    <p:sldLayoutId id="2147484213" r:id="rId17"/>
    <p:sldLayoutId id="2147484214" r:id="rId18"/>
    <p:sldLayoutId id="2147484215" r:id="rId19"/>
    <p:sldLayoutId id="2147484216" r:id="rId20"/>
    <p:sldLayoutId id="2147484217" r:id="rId21"/>
    <p:sldLayoutId id="2147484218" r:id="rId22"/>
    <p:sldLayoutId id="2147484219" r:id="rId23"/>
    <p:sldLayoutId id="2147484220" r:id="rId24"/>
    <p:sldLayoutId id="2147484221" r:id="rId25"/>
    <p:sldLayoutId id="2147484222"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4042527651"/>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0.tmp"/></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hyperlink" Target="https://msdn.microsoft.com/EN-US/library/office/dn833109.aspx" TargetMode="External"/><Relationship Id="rId2" Type="http://schemas.openxmlformats.org/officeDocument/2006/relationships/hyperlink" Target="https://msdn.microsoft.com/EN-US/library/office/dn535872.aspx" TargetMode="External"/><Relationship Id="rId1" Type="http://schemas.openxmlformats.org/officeDocument/2006/relationships/slideLayout" Target="../slideLayouts/slideLayout6.xml"/><Relationship Id="rId4" Type="http://schemas.openxmlformats.org/officeDocument/2006/relationships/hyperlink" Target="https://msdn.microsoft.com/en-us/library/fp142185.aspx" TargetMode="External"/></Relationships>
</file>

<file path=ppt/slides/_rels/slide47.xml.rels><?xml version="1.0" encoding="UTF-8" standalone="yes"?>
<Relationships xmlns="http://schemas.openxmlformats.org/package/2006/relationships"><Relationship Id="rId2" Type="http://schemas.openxmlformats.org/officeDocument/2006/relationships/hyperlink" Target="http://dev.office.com/codesamples#?filters=office%20add-ins"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33.xml"/><Relationship Id="rId1" Type="http://schemas.openxmlformats.org/officeDocument/2006/relationships/slideLayout" Target="../slideLayouts/slideLayout75.xml"/><Relationship Id="rId5" Type="http://schemas.openxmlformats.org/officeDocument/2006/relationships/image" Target="../media/image45.emf"/><Relationship Id="rId4" Type="http://schemas.openxmlformats.org/officeDocument/2006/relationships/image" Target="../media/image44.emf"/></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111.xml"/><Relationship Id="rId4" Type="http://schemas.openxmlformats.org/officeDocument/2006/relationships/image" Target="../media/image19.emf"/></Relationships>
</file>

<file path=ppt/slides/_rels/slide5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34.xml"/><Relationship Id="rId1" Type="http://schemas.openxmlformats.org/officeDocument/2006/relationships/slideLayout" Target="../slideLayouts/slideLayout75.xml"/><Relationship Id="rId6" Type="http://schemas.openxmlformats.org/officeDocument/2006/relationships/image" Target="../media/image47.emf"/><Relationship Id="rId11" Type="http://schemas.openxmlformats.org/officeDocument/2006/relationships/image" Target="../media/image49.png"/><Relationship Id="rId5" Type="http://schemas.openxmlformats.org/officeDocument/2006/relationships/image" Target="../media/image46.emf"/><Relationship Id="rId10" Type="http://schemas.openxmlformats.org/officeDocument/2006/relationships/image" Target="../media/image48.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999" dirty="0" smtClean="0"/>
              <a:t>Office Add-ins running in Excel Services</a:t>
            </a:r>
            <a:endParaRPr lang="en-US" sz="3999" dirty="0"/>
          </a:p>
        </p:txBody>
      </p:sp>
      <p:sp>
        <p:nvSpPr>
          <p:cNvPr id="4" name="Content Placeholder 3"/>
          <p:cNvSpPr>
            <a:spLocks noGrp="1"/>
          </p:cNvSpPr>
          <p:nvPr>
            <p:ph type="body" sz="quarter" idx="10"/>
          </p:nvPr>
        </p:nvSpPr>
        <p:spPr/>
        <p:txBody>
          <a:bodyPr/>
          <a:lstStyle/>
          <a:p>
            <a:r>
              <a:rPr lang="en-US" sz="3599" dirty="0"/>
              <a:t>Browser-rendered </a:t>
            </a:r>
            <a:r>
              <a:rPr lang="en-US" sz="3599" dirty="0" smtClean="0"/>
              <a:t>Add-ins based </a:t>
            </a:r>
            <a:r>
              <a:rPr lang="en-US" sz="3599" dirty="0"/>
              <a:t>on Web standards</a:t>
            </a:r>
          </a:p>
          <a:p>
            <a:pPr lvl="1"/>
            <a:r>
              <a:rPr lang="en-US" sz="1999" dirty="0"/>
              <a:t>Works across all popular browsers (might require the latest version)</a:t>
            </a:r>
          </a:p>
          <a:p>
            <a:pPr lvl="1"/>
            <a:r>
              <a:rPr lang="en-US" sz="1999" dirty="0"/>
              <a:t>App runs its it own iFrame inside outer an iFrame with </a:t>
            </a:r>
            <a:r>
              <a:rPr lang="en-US" sz="1999" dirty="0" err="1" smtClean="0"/>
              <a:t>Office.js</a:t>
            </a:r>
            <a:r>
              <a:rPr lang="en-US" sz="1999" dirty="0" smtClean="0"/>
              <a:t> runtime</a:t>
            </a:r>
            <a:endParaRPr lang="en-US" sz="1999" dirty="0"/>
          </a:p>
          <a:p>
            <a:pPr lvl="1"/>
            <a:r>
              <a:rPr lang="en-US" sz="1999" dirty="0"/>
              <a:t>Communications between iFrames relies on HTML5 postMessage API</a:t>
            </a:r>
          </a:p>
        </p:txBody>
      </p:sp>
      <p:sp>
        <p:nvSpPr>
          <p:cNvPr id="5" name="Rectangle 4"/>
          <p:cNvSpPr/>
          <p:nvPr/>
        </p:nvSpPr>
        <p:spPr bwMode="auto">
          <a:xfrm>
            <a:off x="1164755" y="3146810"/>
            <a:ext cx="3829705" cy="35400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latin typeface="+mj-lt"/>
                <a:ea typeface="Segoe UI" pitchFamily="34" charset="0"/>
                <a:cs typeface="Segoe UI" pitchFamily="34" charset="0"/>
              </a:rPr>
              <a:t>Browser</a:t>
            </a:r>
          </a:p>
        </p:txBody>
      </p:sp>
      <p:sp>
        <p:nvSpPr>
          <p:cNvPr id="6" name="Rectangle 5"/>
          <p:cNvSpPr/>
          <p:nvPr/>
        </p:nvSpPr>
        <p:spPr bwMode="auto">
          <a:xfrm>
            <a:off x="1437122" y="3607436"/>
            <a:ext cx="3351196" cy="2867622"/>
          </a:xfrm>
          <a:prstGeom prst="rect">
            <a:avLst/>
          </a:prstGeom>
          <a:solidFill>
            <a:schemeClr val="bg2"/>
          </a:solid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dirty="0" smtClean="0">
                <a:solidFill>
                  <a:schemeClr val="bg1"/>
                </a:solidFill>
                <a:latin typeface="+mj-lt"/>
                <a:ea typeface="Segoe UI" pitchFamily="34" charset="0"/>
                <a:cs typeface="Segoe UI" pitchFamily="34" charset="0"/>
              </a:rPr>
              <a:t>Browser</a:t>
            </a:r>
          </a:p>
        </p:txBody>
      </p:sp>
      <p:sp>
        <p:nvSpPr>
          <p:cNvPr id="7" name="Rectangle 6"/>
          <p:cNvSpPr/>
          <p:nvPr/>
        </p:nvSpPr>
        <p:spPr bwMode="auto">
          <a:xfrm>
            <a:off x="1633638" y="4002776"/>
            <a:ext cx="2937310" cy="2347153"/>
          </a:xfrm>
          <a:prstGeom prst="rect">
            <a:avLst/>
          </a:prstGeom>
          <a:solidFill>
            <a:schemeClr val="bg1">
              <a:lumMod val="9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dirty="0" smtClean="0">
                <a:solidFill>
                  <a:schemeClr val="tx1"/>
                </a:solidFill>
                <a:latin typeface="+mj-lt"/>
                <a:ea typeface="Segoe UI" pitchFamily="34" charset="0"/>
                <a:cs typeface="Segoe UI" pitchFamily="34" charset="0"/>
              </a:rPr>
              <a:t>Excel Services</a:t>
            </a:r>
          </a:p>
        </p:txBody>
      </p:sp>
      <p:sp>
        <p:nvSpPr>
          <p:cNvPr id="8" name="Rectangle 7"/>
          <p:cNvSpPr/>
          <p:nvPr/>
        </p:nvSpPr>
        <p:spPr bwMode="auto">
          <a:xfrm>
            <a:off x="2097255" y="4398118"/>
            <a:ext cx="2252312" cy="47128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err="1" smtClean="0">
                <a:solidFill>
                  <a:schemeClr val="tx1"/>
                </a:solidFill>
                <a:latin typeface="+mj-lt"/>
                <a:ea typeface="Segoe UI" pitchFamily="34" charset="0"/>
                <a:cs typeface="Segoe UI" pitchFamily="34" charset="0"/>
              </a:rPr>
              <a:t>Office.js</a:t>
            </a:r>
            <a:r>
              <a:rPr lang="en-US" dirty="0" smtClean="0">
                <a:solidFill>
                  <a:schemeClr val="tx1"/>
                </a:solidFill>
                <a:latin typeface="+mj-lt"/>
                <a:ea typeface="Segoe UI" pitchFamily="34" charset="0"/>
                <a:cs typeface="Segoe UI" pitchFamily="34" charset="0"/>
              </a:rPr>
              <a:t> runtime</a:t>
            </a:r>
          </a:p>
        </p:txBody>
      </p:sp>
      <p:sp>
        <p:nvSpPr>
          <p:cNvPr id="9" name="Rectangle 8"/>
          <p:cNvSpPr/>
          <p:nvPr/>
        </p:nvSpPr>
        <p:spPr bwMode="auto">
          <a:xfrm>
            <a:off x="2097255" y="5025307"/>
            <a:ext cx="2252311" cy="1160994"/>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err="1" smtClean="0">
                <a:solidFill>
                  <a:schemeClr val="tx1"/>
                </a:solidFill>
                <a:latin typeface="+mj-lt"/>
                <a:ea typeface="Segoe UI" pitchFamily="34" charset="0"/>
                <a:cs typeface="Segoe UI" pitchFamily="34" charset="0"/>
              </a:rPr>
              <a:t>IFrame</a:t>
            </a:r>
            <a:endParaRPr lang="en-US" sz="1600" dirty="0" smtClean="0">
              <a:solidFill>
                <a:schemeClr val="tx1"/>
              </a:solidFill>
              <a:latin typeface="+mj-lt"/>
              <a:ea typeface="Segoe UI" pitchFamily="34" charset="0"/>
              <a:cs typeface="Segoe UI" pitchFamily="34" charset="0"/>
            </a:endParaRPr>
          </a:p>
        </p:txBody>
      </p:sp>
      <p:sp>
        <p:nvSpPr>
          <p:cNvPr id="10" name="Rectangle 9"/>
          <p:cNvSpPr/>
          <p:nvPr/>
        </p:nvSpPr>
        <p:spPr bwMode="auto">
          <a:xfrm>
            <a:off x="2219976" y="5385295"/>
            <a:ext cx="2006867" cy="689556"/>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400" dirty="0" smtClean="0">
                <a:solidFill>
                  <a:schemeClr val="bg1"/>
                </a:solidFill>
                <a:latin typeface="+mj-lt"/>
                <a:ea typeface="Segoe UI" pitchFamily="34" charset="0"/>
                <a:cs typeface="Segoe UI" pitchFamily="34" charset="0"/>
              </a:rPr>
              <a:t>My Office Add-in</a:t>
            </a:r>
          </a:p>
        </p:txBody>
      </p:sp>
      <p:sp>
        <p:nvSpPr>
          <p:cNvPr id="11" name="Rectangle 10"/>
          <p:cNvSpPr/>
          <p:nvPr/>
        </p:nvSpPr>
        <p:spPr bwMode="auto">
          <a:xfrm>
            <a:off x="2311816" y="5665073"/>
            <a:ext cx="1806743" cy="27752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400" dirty="0" err="1" smtClean="0">
                <a:solidFill>
                  <a:schemeClr val="tx1"/>
                </a:solidFill>
                <a:latin typeface="+mj-lt"/>
                <a:ea typeface="Segoe UI" pitchFamily="34" charset="0"/>
                <a:cs typeface="Segoe UI" pitchFamily="34" charset="0"/>
              </a:rPr>
              <a:t>Office.js</a:t>
            </a:r>
            <a:r>
              <a:rPr lang="en-US" sz="1400" dirty="0" smtClean="0">
                <a:solidFill>
                  <a:schemeClr val="tx1"/>
                </a:solidFill>
                <a:latin typeface="+mj-lt"/>
                <a:ea typeface="Segoe UI" pitchFamily="34" charset="0"/>
                <a:cs typeface="Segoe UI" pitchFamily="34" charset="0"/>
              </a:rPr>
              <a:t> Library</a:t>
            </a:r>
          </a:p>
        </p:txBody>
      </p:sp>
      <p:cxnSp>
        <p:nvCxnSpPr>
          <p:cNvPr id="12" name="Straight Arrow Connector 11"/>
          <p:cNvCxnSpPr/>
          <p:nvPr/>
        </p:nvCxnSpPr>
        <p:spPr>
          <a:xfrm>
            <a:off x="4731362" y="5631299"/>
            <a:ext cx="1041146" cy="2429"/>
          </a:xfrm>
          <a:prstGeom prst="straightConnector1">
            <a:avLst/>
          </a:prstGeom>
          <a:ln w="66675">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auto">
          <a:xfrm>
            <a:off x="5772508" y="4903885"/>
            <a:ext cx="2707447" cy="12824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latin typeface="+mj-lt"/>
                <a:ea typeface="Segoe UI" pitchFamily="34" charset="0"/>
                <a:cs typeface="Segoe UI" pitchFamily="34" charset="0"/>
              </a:rPr>
              <a:t>Web Server</a:t>
            </a:r>
          </a:p>
        </p:txBody>
      </p:sp>
      <p:sp>
        <p:nvSpPr>
          <p:cNvPr id="14" name="Rectangle 13"/>
          <p:cNvSpPr/>
          <p:nvPr/>
        </p:nvSpPr>
        <p:spPr bwMode="auto">
          <a:xfrm>
            <a:off x="5985234" y="5347854"/>
            <a:ext cx="2291615" cy="634438"/>
          </a:xfrm>
          <a:prstGeom prst="rect">
            <a:avLst/>
          </a:prstGeom>
          <a:solidFill>
            <a:schemeClr val="bg1">
              <a:lumMod val="9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solidFill>
                  <a:schemeClr val="tx1"/>
                </a:solidFill>
                <a:latin typeface="+mj-lt"/>
                <a:ea typeface="Segoe UI" pitchFamily="34" charset="0"/>
                <a:cs typeface="Segoe UI" pitchFamily="34" charset="0"/>
              </a:rPr>
              <a:t>Excel Services</a:t>
            </a:r>
          </a:p>
        </p:txBody>
      </p:sp>
      <p:cxnSp>
        <p:nvCxnSpPr>
          <p:cNvPr id="15" name="Elbow Connector 14"/>
          <p:cNvCxnSpPr>
            <a:stCxn id="10" idx="1"/>
            <a:endCxn id="8" idx="1"/>
          </p:cNvCxnSpPr>
          <p:nvPr/>
        </p:nvCxnSpPr>
        <p:spPr>
          <a:xfrm rot="10800000">
            <a:off x="2097256" y="4633761"/>
            <a:ext cx="122721" cy="1096313"/>
          </a:xfrm>
          <a:prstGeom prst="bentConnector3">
            <a:avLst>
              <a:gd name="adj1" fmla="val 367266"/>
            </a:avLst>
          </a:prstGeom>
          <a:ln w="41275">
            <a:solidFill>
              <a:schemeClr val="tx1">
                <a:alpha val="60000"/>
              </a:schemeClr>
            </a:solidFill>
            <a:prstDash val="sysDot"/>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313374"/>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Developing </a:t>
            </a:r>
            <a:r>
              <a:rPr lang="en-US" sz="8000" dirty="0" smtClean="0"/>
              <a:t>Excel Add-ins</a:t>
            </a:r>
            <a:endParaRPr lang="en-US" sz="8000" dirty="0"/>
          </a:p>
        </p:txBody>
      </p:sp>
    </p:spTree>
    <p:extLst>
      <p:ext uri="{BB962C8B-B14F-4D97-AF65-F5344CB8AC3E}">
        <p14:creationId xmlns:p14="http://schemas.microsoft.com/office/powerpoint/2010/main" val="16081697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Studio Experience</a:t>
            </a:r>
            <a:endParaRPr lang="en-US" dirty="0"/>
          </a:p>
        </p:txBody>
      </p:sp>
      <p:sp>
        <p:nvSpPr>
          <p:cNvPr id="5" name="Content Placeholder 4"/>
          <p:cNvSpPr>
            <a:spLocks noGrp="1"/>
          </p:cNvSpPr>
          <p:nvPr>
            <p:ph type="body" sz="quarter" idx="10"/>
          </p:nvPr>
        </p:nvSpPr>
        <p:spPr/>
        <p:txBody>
          <a:bodyPr/>
          <a:lstStyle/>
          <a:p>
            <a:pPr marL="514196" indent="-514196">
              <a:lnSpc>
                <a:spcPct val="150000"/>
              </a:lnSpc>
              <a:buFont typeface="+mj-lt"/>
              <a:buAutoNum type="arabicPeriod"/>
            </a:pPr>
            <a:r>
              <a:rPr lang="en-US" dirty="0" smtClean="0"/>
              <a:t>Create new App for Office project</a:t>
            </a:r>
          </a:p>
          <a:p>
            <a:pPr marL="514196" indent="-514196">
              <a:lnSpc>
                <a:spcPct val="150000"/>
              </a:lnSpc>
              <a:buFont typeface="+mj-lt"/>
              <a:buAutoNum type="arabicPeriod"/>
            </a:pPr>
            <a:r>
              <a:rPr lang="en-US" dirty="0" smtClean="0"/>
              <a:t>Create/design user interface for Web page</a:t>
            </a:r>
          </a:p>
          <a:p>
            <a:pPr marL="514196" indent="-514196">
              <a:lnSpc>
                <a:spcPct val="150000"/>
              </a:lnSpc>
              <a:buFont typeface="+mj-lt"/>
              <a:buAutoNum type="arabicPeriod"/>
            </a:pPr>
            <a:r>
              <a:rPr lang="en-US" dirty="0" smtClean="0"/>
              <a:t>Enhance Web page with CSS and JavaScript</a:t>
            </a:r>
          </a:p>
          <a:p>
            <a:pPr marL="514196" indent="-514196">
              <a:lnSpc>
                <a:spcPct val="150000"/>
              </a:lnSpc>
              <a:buFont typeface="+mj-lt"/>
              <a:buAutoNum type="arabicPeriod"/>
            </a:pPr>
            <a:r>
              <a:rPr lang="en-US" dirty="0" smtClean="0"/>
              <a:t>Set project properties in manifest</a:t>
            </a:r>
          </a:p>
          <a:p>
            <a:pPr marL="514196" indent="-514196">
              <a:lnSpc>
                <a:spcPct val="150000"/>
              </a:lnSpc>
              <a:buFont typeface="+mj-lt"/>
              <a:buAutoNum type="arabicPeriod"/>
            </a:pPr>
            <a:r>
              <a:rPr lang="en-US" dirty="0" smtClean="0"/>
              <a:t>Run!</a:t>
            </a:r>
            <a:endParaRPr lang="en-US" dirty="0"/>
          </a:p>
        </p:txBody>
      </p:sp>
    </p:spTree>
    <p:extLst>
      <p:ext uri="{BB962C8B-B14F-4D97-AF65-F5344CB8AC3E}">
        <p14:creationId xmlns:p14="http://schemas.microsoft.com/office/powerpoint/2010/main" val="811199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New Office Add-in Project</a:t>
            </a:r>
            <a:endParaRPr lang="en-US" dirty="0"/>
          </a:p>
        </p:txBody>
      </p:sp>
      <p:sp>
        <p:nvSpPr>
          <p:cNvPr id="5" name="Content Placeholder 4"/>
          <p:cNvSpPr>
            <a:spLocks noGrp="1"/>
          </p:cNvSpPr>
          <p:nvPr>
            <p:ph type="body" sz="quarter" idx="10"/>
          </p:nvPr>
        </p:nvSpPr>
        <p:spPr>
          <a:xfrm>
            <a:off x="520564" y="977136"/>
            <a:ext cx="11146110" cy="2043104"/>
          </a:xfrm>
        </p:spPr>
        <p:txBody>
          <a:bodyPr/>
          <a:lstStyle/>
          <a:p>
            <a:pPr marL="0" indent="0">
              <a:buNone/>
            </a:pPr>
            <a:r>
              <a:rPr lang="en-US" sz="3599" dirty="0"/>
              <a:t>Create </a:t>
            </a:r>
            <a:r>
              <a:rPr lang="en-US" sz="3599" dirty="0" smtClean="0"/>
              <a:t>project </a:t>
            </a:r>
            <a:r>
              <a:rPr lang="en-US" sz="3599" dirty="0"/>
              <a:t>based on App for Office 2013 project template</a:t>
            </a:r>
          </a:p>
          <a:p>
            <a:pPr lvl="1"/>
            <a:r>
              <a:rPr lang="en-US" sz="1999" dirty="0" smtClean="0"/>
              <a:t>Dialogs appear </a:t>
            </a:r>
            <a:r>
              <a:rPr lang="en-US" sz="1999" dirty="0"/>
              <a:t>and prompts you for specifics about the </a:t>
            </a:r>
            <a:r>
              <a:rPr lang="en-US" sz="1999" dirty="0" smtClean="0"/>
              <a:t>app</a:t>
            </a:r>
          </a:p>
          <a:p>
            <a:pPr lvl="1"/>
            <a:r>
              <a:rPr lang="en-US" sz="1999" dirty="0" smtClean="0"/>
              <a:t>You must choose (1) the </a:t>
            </a:r>
            <a:r>
              <a:rPr lang="en-US" sz="1999" smtClean="0"/>
              <a:t>app shape </a:t>
            </a:r>
            <a:r>
              <a:rPr lang="en-US" sz="1999" dirty="0" smtClean="0"/>
              <a:t>and (2) which Office application are to be supported</a:t>
            </a:r>
            <a:endParaRPr lang="en-US" sz="1999"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2352619"/>
            <a:ext cx="3836014" cy="265051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2913" y="3298307"/>
            <a:ext cx="3025402" cy="224809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6102" y="3677875"/>
            <a:ext cx="3025402" cy="2248095"/>
          </a:xfrm>
          <a:prstGeom prst="rect">
            <a:avLst/>
          </a:prstGeom>
        </p:spPr>
      </p:pic>
    </p:spTree>
    <p:extLst>
      <p:ext uri="{BB962C8B-B14F-4D97-AF65-F5344CB8AC3E}">
        <p14:creationId xmlns:p14="http://schemas.microsoft.com/office/powerpoint/2010/main" val="148057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 for Office Project Structure</a:t>
            </a:r>
            <a:endParaRPr lang="en-US" dirty="0"/>
          </a:p>
        </p:txBody>
      </p:sp>
      <p:sp>
        <p:nvSpPr>
          <p:cNvPr id="2" name="Content Placeholder 1"/>
          <p:cNvSpPr>
            <a:spLocks noGrp="1"/>
          </p:cNvSpPr>
          <p:nvPr>
            <p:ph type="body" sz="quarter" idx="10"/>
          </p:nvPr>
        </p:nvSpPr>
        <p:spPr>
          <a:xfrm>
            <a:off x="520565" y="1448315"/>
            <a:ext cx="7816550" cy="2043104"/>
          </a:xfrm>
        </p:spPr>
        <p:txBody>
          <a:bodyPr/>
          <a:lstStyle/>
          <a:p>
            <a:r>
              <a:rPr lang="en-US" sz="3200" dirty="0" smtClean="0"/>
              <a:t>App for Office solution has two projects</a:t>
            </a:r>
          </a:p>
          <a:p>
            <a:pPr lvl="1"/>
            <a:r>
              <a:rPr lang="en-US" dirty="0" smtClean="0"/>
              <a:t>Top project contains app manifest</a:t>
            </a:r>
          </a:p>
          <a:p>
            <a:pPr lvl="1"/>
            <a:r>
              <a:rPr lang="en-US" dirty="0" smtClean="0"/>
              <a:t>Bottom project for remote web</a:t>
            </a:r>
          </a:p>
          <a:p>
            <a:pPr lvl="1"/>
            <a:endParaRPr lang="en-US" dirty="0"/>
          </a:p>
          <a:p>
            <a:r>
              <a:rPr lang="en-US" sz="3200" dirty="0" smtClean="0"/>
              <a:t>Remote Web Project is ASP.NET Website</a:t>
            </a:r>
          </a:p>
          <a:p>
            <a:pPr lvl="1"/>
            <a:r>
              <a:rPr lang="en-US" dirty="0" smtClean="0"/>
              <a:t>Contains HTML, CSS and JavaScript source files</a:t>
            </a:r>
          </a:p>
          <a:p>
            <a:pPr lvl="1"/>
            <a:r>
              <a:rPr lang="en-US" dirty="0" smtClean="0"/>
              <a:t>Integration with </a:t>
            </a:r>
            <a:r>
              <a:rPr lang="en-US" dirty="0" err="1" smtClean="0"/>
              <a:t>jQuery</a:t>
            </a:r>
            <a:r>
              <a:rPr lang="en-US" dirty="0" smtClean="0"/>
              <a:t> library already included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3464" y="1448314"/>
            <a:ext cx="3581705" cy="3684961"/>
          </a:xfrm>
          <a:prstGeom prst="rect">
            <a:avLst/>
          </a:prstGeom>
        </p:spPr>
      </p:pic>
    </p:spTree>
    <p:extLst>
      <p:ext uri="{BB962C8B-B14F-4D97-AF65-F5344CB8AC3E}">
        <p14:creationId xmlns:p14="http://schemas.microsoft.com/office/powerpoint/2010/main" val="1953583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App Manifest Designer</a:t>
            </a:r>
            <a:endParaRPr lang="en-US" dirty="0"/>
          </a:p>
        </p:txBody>
      </p:sp>
      <p:pic>
        <p:nvPicPr>
          <p:cNvPr id="2" name="Picture 1"/>
          <p:cNvPicPr>
            <a:picLocks noChangeAspect="1"/>
          </p:cNvPicPr>
          <p:nvPr/>
        </p:nvPicPr>
        <p:blipFill>
          <a:blip r:embed="rId3"/>
          <a:stretch>
            <a:fillRect/>
          </a:stretch>
        </p:blipFill>
        <p:spPr>
          <a:xfrm>
            <a:off x="989745" y="1109805"/>
            <a:ext cx="9291394" cy="5748195"/>
          </a:xfrm>
          <a:prstGeom prst="rect">
            <a:avLst/>
          </a:prstGeom>
        </p:spPr>
      </p:pic>
    </p:spTree>
    <p:extLst>
      <p:ext uri="{BB962C8B-B14F-4D97-AF65-F5344CB8AC3E}">
        <p14:creationId xmlns:p14="http://schemas.microsoft.com/office/powerpoint/2010/main" val="3848505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0980" y="1469781"/>
            <a:ext cx="11725275" cy="5372100"/>
          </a:xfrm>
          <a:prstGeom prst="rect">
            <a:avLst/>
          </a:prstGeom>
        </p:spPr>
      </p:pic>
      <p:sp>
        <p:nvSpPr>
          <p:cNvPr id="2" name="Title 1"/>
          <p:cNvSpPr>
            <a:spLocks noGrp="1"/>
          </p:cNvSpPr>
          <p:nvPr>
            <p:ph type="title"/>
          </p:nvPr>
        </p:nvSpPr>
        <p:spPr/>
        <p:txBody>
          <a:bodyPr/>
          <a:lstStyle/>
          <a:p>
            <a:r>
              <a:rPr lang="en-US" dirty="0" smtClean="0"/>
              <a:t>App Manifest - XML View</a:t>
            </a:r>
            <a:endParaRPr lang="en-US" dirty="0"/>
          </a:p>
        </p:txBody>
      </p:sp>
      <p:cxnSp>
        <p:nvCxnSpPr>
          <p:cNvPr id="9" name="Straight Arrow Connector 8"/>
          <p:cNvCxnSpPr/>
          <p:nvPr/>
        </p:nvCxnSpPr>
        <p:spPr>
          <a:xfrm flipH="1" flipV="1">
            <a:off x="6284637" y="4173415"/>
            <a:ext cx="2144255" cy="3516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94686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Requested Capabilities</a:t>
            </a:r>
            <a:endParaRPr lang="en-US" dirty="0"/>
          </a:p>
        </p:txBody>
      </p:sp>
      <p:sp>
        <p:nvSpPr>
          <p:cNvPr id="7" name="Text Placeholder 6"/>
          <p:cNvSpPr>
            <a:spLocks noGrp="1"/>
          </p:cNvSpPr>
          <p:nvPr>
            <p:ph type="body" sz="quarter" idx="10"/>
          </p:nvPr>
        </p:nvSpPr>
        <p:spPr/>
        <p:txBody>
          <a:bodyPr/>
          <a:lstStyle/>
          <a:p>
            <a:r>
              <a:rPr lang="en-US" sz="3600" dirty="0" smtClean="0"/>
              <a:t>Restricted</a:t>
            </a:r>
          </a:p>
          <a:p>
            <a:pPr lvl="1"/>
            <a:r>
              <a:rPr lang="en-US" sz="2000" dirty="0" smtClean="0"/>
              <a:t>You can read/write document settings</a:t>
            </a:r>
          </a:p>
          <a:p>
            <a:r>
              <a:rPr lang="en-US" sz="3600" dirty="0" smtClean="0"/>
              <a:t>Read document</a:t>
            </a:r>
          </a:p>
          <a:p>
            <a:pPr lvl="1"/>
            <a:r>
              <a:rPr lang="en-US" sz="2000" dirty="0" smtClean="0"/>
              <a:t>You have read access to document</a:t>
            </a:r>
          </a:p>
          <a:p>
            <a:pPr lvl="1"/>
            <a:r>
              <a:rPr lang="en-US" sz="2000" dirty="0" smtClean="0"/>
              <a:t>You can subscribe to change events</a:t>
            </a:r>
          </a:p>
          <a:p>
            <a:r>
              <a:rPr lang="en-US" sz="3600" dirty="0"/>
              <a:t>Read all document</a:t>
            </a:r>
          </a:p>
          <a:p>
            <a:pPr lvl="1"/>
            <a:r>
              <a:rPr lang="en-US" sz="2000" dirty="0" smtClean="0"/>
              <a:t>You </a:t>
            </a:r>
            <a:r>
              <a:rPr lang="en-US" sz="2000" dirty="0"/>
              <a:t>have </a:t>
            </a:r>
            <a:r>
              <a:rPr lang="en-US" sz="2000" dirty="0" smtClean="0"/>
              <a:t>additional access to document file and OOXML</a:t>
            </a:r>
          </a:p>
          <a:p>
            <a:r>
              <a:rPr lang="en-US" sz="3600" dirty="0" smtClean="0"/>
              <a:t>Write document</a:t>
            </a:r>
          </a:p>
          <a:p>
            <a:pPr lvl="1"/>
            <a:r>
              <a:rPr lang="en-US" sz="2000" dirty="0" smtClean="0"/>
              <a:t>Write content into document</a:t>
            </a:r>
          </a:p>
          <a:p>
            <a:r>
              <a:rPr lang="en-US" sz="3600" dirty="0" smtClean="0"/>
              <a:t>Read write document</a:t>
            </a:r>
          </a:p>
          <a:p>
            <a:pPr lvl="1"/>
            <a:r>
              <a:rPr lang="en-US" sz="2000" dirty="0" smtClean="0"/>
              <a:t>Read all document + Write document</a:t>
            </a:r>
          </a:p>
        </p:txBody>
      </p:sp>
      <p:sp>
        <p:nvSpPr>
          <p:cNvPr id="2" name="Content Placeholder 1"/>
          <p:cNvSpPr>
            <a:spLocks noGrp="1"/>
          </p:cNvSpPr>
          <p:nvPr>
            <p:ph sz="quarter" idx="4294967295"/>
          </p:nvPr>
        </p:nvSpPr>
        <p:spPr>
          <a:xfrm>
            <a:off x="0" y="2735263"/>
            <a:ext cx="5443538" cy="609600"/>
          </a:xfrm>
        </p:spPr>
        <p:txBody>
          <a:bodyPr/>
          <a:lstStyle/>
          <a:p>
            <a:endParaRPr lang="en-US" sz="1400" dirty="0" smtClean="0"/>
          </a:p>
          <a:p>
            <a:endParaRPr lang="en-US" sz="1400" dirty="0"/>
          </a:p>
        </p:txBody>
      </p:sp>
      <p:pic>
        <p:nvPicPr>
          <p:cNvPr id="3" name="Picture 2"/>
          <p:cNvPicPr>
            <a:picLocks noChangeAspect="1"/>
          </p:cNvPicPr>
          <p:nvPr/>
        </p:nvPicPr>
        <p:blipFill>
          <a:blip r:embed="rId3"/>
          <a:stretch>
            <a:fillRect/>
          </a:stretch>
        </p:blipFill>
        <p:spPr>
          <a:xfrm>
            <a:off x="6506157" y="1447799"/>
            <a:ext cx="4610433" cy="1616929"/>
          </a:xfrm>
          <a:prstGeom prst="rect">
            <a:avLst/>
          </a:prstGeom>
          <a:ln>
            <a:solidFill>
              <a:schemeClr val="bg1">
                <a:lumMod val="50000"/>
              </a:schemeClr>
            </a:solidFill>
          </a:ln>
        </p:spPr>
      </p:pic>
    </p:spTree>
    <p:extLst>
      <p:ext uri="{BB962C8B-B14F-4D97-AF65-F5344CB8AC3E}">
        <p14:creationId xmlns:p14="http://schemas.microsoft.com/office/powerpoint/2010/main" val="980803095"/>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Test Document for Debugging</a:t>
            </a:r>
            <a:endParaRPr lang="en-US" dirty="0"/>
          </a:p>
        </p:txBody>
      </p:sp>
      <p:sp>
        <p:nvSpPr>
          <p:cNvPr id="3" name="Text Placeholder 2"/>
          <p:cNvSpPr>
            <a:spLocks noGrp="1"/>
          </p:cNvSpPr>
          <p:nvPr>
            <p:ph type="body" sz="quarter" idx="10"/>
          </p:nvPr>
        </p:nvSpPr>
        <p:spPr/>
        <p:txBody>
          <a:bodyPr/>
          <a:lstStyle/>
          <a:p>
            <a:r>
              <a:rPr lang="en-US" dirty="0" smtClean="0"/>
              <a:t>Steps to add a test document</a:t>
            </a:r>
          </a:p>
          <a:p>
            <a:pPr marL="741362" lvl="1" indent="-457200">
              <a:buFont typeface="+mj-lt"/>
              <a:buAutoNum type="arabicPeriod"/>
            </a:pPr>
            <a:r>
              <a:rPr lang="en-US" dirty="0" smtClean="0"/>
              <a:t>Add document file to app project</a:t>
            </a:r>
          </a:p>
          <a:p>
            <a:pPr marL="741362" lvl="1" indent="-457200">
              <a:buFont typeface="+mj-lt"/>
              <a:buAutoNum type="arabicPeriod"/>
            </a:pPr>
            <a:r>
              <a:rPr lang="en-US" dirty="0" smtClean="0"/>
              <a:t>Configure </a:t>
            </a:r>
            <a:r>
              <a:rPr lang="en-US" b="1" dirty="0" smtClean="0"/>
              <a:t>Start Document</a:t>
            </a:r>
            <a:r>
              <a:rPr lang="en-US" dirty="0" smtClean="0"/>
              <a:t> project property</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3355" y="3058873"/>
            <a:ext cx="2949196" cy="1691787"/>
          </a:xfrm>
          <a:prstGeom prst="rect">
            <a:avLst/>
          </a:prstGeom>
          <a:ln>
            <a:solidFill>
              <a:schemeClr val="bg1">
                <a:lumMod val="75000"/>
              </a:schemeClr>
            </a:solid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5655" y="2976213"/>
            <a:ext cx="3863675" cy="3734124"/>
          </a:xfrm>
          <a:prstGeom prst="rect">
            <a:avLst/>
          </a:prstGeom>
        </p:spPr>
      </p:pic>
      <p:sp>
        <p:nvSpPr>
          <p:cNvPr id="7" name="Oval 6"/>
          <p:cNvSpPr/>
          <p:nvPr/>
        </p:nvSpPr>
        <p:spPr bwMode="auto">
          <a:xfrm>
            <a:off x="1502056" y="3058873"/>
            <a:ext cx="410307" cy="4220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8" name="Oval 7"/>
          <p:cNvSpPr/>
          <p:nvPr/>
        </p:nvSpPr>
        <p:spPr bwMode="auto">
          <a:xfrm>
            <a:off x="7403671" y="3069404"/>
            <a:ext cx="410307" cy="4220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Tree>
    <p:extLst>
      <p:ext uri="{BB962C8B-B14F-4D97-AF65-F5344CB8AC3E}">
        <p14:creationId xmlns:p14="http://schemas.microsoft.com/office/powerpoint/2010/main" val="401276884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smtClean="0"/>
              <a:t>Common </a:t>
            </a:r>
            <a:r>
              <a:rPr lang="en-US" sz="4799" dirty="0"/>
              <a:t>API for </a:t>
            </a:r>
            <a:r>
              <a:rPr lang="en-US" sz="4799" dirty="0" smtClean="0"/>
              <a:t>Document-based Add-ins</a:t>
            </a:r>
            <a:endParaRPr lang="en-US" sz="4799" dirty="0"/>
          </a:p>
        </p:txBody>
      </p:sp>
      <p:sp>
        <p:nvSpPr>
          <p:cNvPr id="23" name="Content Placeholder 22"/>
          <p:cNvSpPr>
            <a:spLocks noGrp="1"/>
          </p:cNvSpPr>
          <p:nvPr>
            <p:ph type="body" sz="quarter" idx="10"/>
          </p:nvPr>
        </p:nvSpPr>
        <p:spPr/>
        <p:txBody>
          <a:bodyPr/>
          <a:lstStyle/>
          <a:p>
            <a:r>
              <a:rPr lang="en-US" sz="3599" dirty="0"/>
              <a:t>Document-based </a:t>
            </a:r>
            <a:r>
              <a:rPr lang="en-US" sz="3599" dirty="0" smtClean="0"/>
              <a:t>Office Add-ins have </a:t>
            </a:r>
            <a:r>
              <a:rPr lang="en-US" sz="3599" dirty="0"/>
              <a:t>common objects</a:t>
            </a:r>
          </a:p>
          <a:p>
            <a:pPr lvl="1"/>
            <a:r>
              <a:rPr lang="en-US" sz="1999" dirty="0"/>
              <a:t>Used to read and write content to and from document</a:t>
            </a:r>
          </a:p>
          <a:p>
            <a:pPr lvl="1"/>
            <a:r>
              <a:rPr lang="en-US" sz="1999" dirty="0"/>
              <a:t>Used to create bindings and event handlers</a:t>
            </a:r>
          </a:p>
          <a:p>
            <a:endParaRPr lang="en-US" sz="3599" dirty="0"/>
          </a:p>
        </p:txBody>
      </p:sp>
      <p:sp>
        <p:nvSpPr>
          <p:cNvPr id="22" name="Rounded Rectangle 21"/>
          <p:cNvSpPr/>
          <p:nvPr/>
        </p:nvSpPr>
        <p:spPr bwMode="auto">
          <a:xfrm>
            <a:off x="1209221" y="2912328"/>
            <a:ext cx="9557658" cy="3071470"/>
          </a:xfrm>
          <a:prstGeom prst="roundRect">
            <a:avLst>
              <a:gd name="adj" fmla="val 9033"/>
            </a:avLst>
          </a:prstGeom>
          <a:solidFill>
            <a:schemeClr val="accent3">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17203" tIns="58601" rIns="117203" bIns="58601" numCol="1" rtlCol="0" anchor="t" anchorCtr="0" compatLnSpc="1">
            <a:prstTxWarp prst="textNoShape">
              <a:avLst/>
            </a:prstTxWarp>
          </a:bodyPr>
          <a:lstStyle/>
          <a:p>
            <a:pPr algn="ctr" defTabSz="1171692"/>
            <a:r>
              <a:rPr lang="en-US" sz="3200" dirty="0">
                <a:solidFill>
                  <a:schemeClr val="bg2">
                    <a:lumMod val="75000"/>
                  </a:schemeClr>
                </a:solidFill>
                <a:latin typeface="+mj-lt"/>
              </a:rPr>
              <a:t>Common Objects x-Office!</a:t>
            </a:r>
          </a:p>
        </p:txBody>
      </p:sp>
      <p:sp>
        <p:nvSpPr>
          <p:cNvPr id="24" name="Rounded Rectangle 23"/>
          <p:cNvSpPr/>
          <p:nvPr/>
        </p:nvSpPr>
        <p:spPr bwMode="auto">
          <a:xfrm>
            <a:off x="3477501" y="5174071"/>
            <a:ext cx="1055168" cy="574290"/>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Text</a:t>
            </a:r>
          </a:p>
        </p:txBody>
      </p:sp>
      <p:sp>
        <p:nvSpPr>
          <p:cNvPr id="25" name="Rounded Rectangle 24"/>
          <p:cNvSpPr/>
          <p:nvPr/>
        </p:nvSpPr>
        <p:spPr bwMode="auto">
          <a:xfrm>
            <a:off x="4837615" y="5174071"/>
            <a:ext cx="1055168" cy="574290"/>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Table</a:t>
            </a:r>
          </a:p>
        </p:txBody>
      </p:sp>
      <p:sp>
        <p:nvSpPr>
          <p:cNvPr id="26" name="Rounded Rectangle 25"/>
          <p:cNvSpPr/>
          <p:nvPr/>
        </p:nvSpPr>
        <p:spPr bwMode="auto">
          <a:xfrm>
            <a:off x="6275722" y="5178426"/>
            <a:ext cx="1055168" cy="574290"/>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Matrix</a:t>
            </a:r>
          </a:p>
        </p:txBody>
      </p:sp>
      <p:sp>
        <p:nvSpPr>
          <p:cNvPr id="27" name="Rounded Rectangle 26"/>
          <p:cNvSpPr/>
          <p:nvPr/>
        </p:nvSpPr>
        <p:spPr bwMode="auto">
          <a:xfrm>
            <a:off x="8795265" y="3670421"/>
            <a:ext cx="895964"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Charts</a:t>
            </a:r>
          </a:p>
        </p:txBody>
      </p:sp>
      <p:sp>
        <p:nvSpPr>
          <p:cNvPr id="28" name="Rounded Rectangle 27"/>
          <p:cNvSpPr/>
          <p:nvPr/>
        </p:nvSpPr>
        <p:spPr bwMode="auto">
          <a:xfrm>
            <a:off x="2146689" y="5200117"/>
            <a:ext cx="1078581"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Shapes</a:t>
            </a:r>
          </a:p>
        </p:txBody>
      </p:sp>
      <p:sp>
        <p:nvSpPr>
          <p:cNvPr id="29" name="Rounded Rectangle 28"/>
          <p:cNvSpPr/>
          <p:nvPr/>
        </p:nvSpPr>
        <p:spPr bwMode="auto">
          <a:xfrm>
            <a:off x="1781638" y="3693844"/>
            <a:ext cx="1078581"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Picture</a:t>
            </a:r>
          </a:p>
        </p:txBody>
      </p:sp>
      <p:sp>
        <p:nvSpPr>
          <p:cNvPr id="30" name="Rounded Rectangle 29"/>
          <p:cNvSpPr/>
          <p:nvPr/>
        </p:nvSpPr>
        <p:spPr bwMode="auto">
          <a:xfrm>
            <a:off x="9243247" y="4406600"/>
            <a:ext cx="1205319"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Hyperlink</a:t>
            </a:r>
          </a:p>
        </p:txBody>
      </p:sp>
      <p:sp>
        <p:nvSpPr>
          <p:cNvPr id="31" name="Rounded Rectangle 30"/>
          <p:cNvSpPr/>
          <p:nvPr/>
        </p:nvSpPr>
        <p:spPr bwMode="auto">
          <a:xfrm>
            <a:off x="9004659" y="5041732"/>
            <a:ext cx="1078581"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Word Art</a:t>
            </a:r>
          </a:p>
        </p:txBody>
      </p:sp>
      <p:sp>
        <p:nvSpPr>
          <p:cNvPr id="32" name="Rounded Rectangle 31"/>
          <p:cNvSpPr/>
          <p:nvPr/>
        </p:nvSpPr>
        <p:spPr bwMode="auto">
          <a:xfrm>
            <a:off x="7623948" y="5174071"/>
            <a:ext cx="1055168" cy="574290"/>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XML Parts</a:t>
            </a:r>
          </a:p>
        </p:txBody>
      </p:sp>
      <p:sp>
        <p:nvSpPr>
          <p:cNvPr id="33" name="Rounded Rectangle 32"/>
          <p:cNvSpPr/>
          <p:nvPr/>
        </p:nvSpPr>
        <p:spPr bwMode="auto">
          <a:xfrm>
            <a:off x="1722450" y="4474303"/>
            <a:ext cx="1196955"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smtClean="0">
                <a:solidFill>
                  <a:schemeClr val="bg1"/>
                </a:solidFill>
                <a:latin typeface="Segoe UI" pitchFamily="34" charset="0"/>
              </a:rPr>
              <a:t>Clip Art</a:t>
            </a:r>
            <a:endParaRPr lang="en-US" sz="1400" b="1" dirty="0">
              <a:solidFill>
                <a:schemeClr val="bg1"/>
              </a:solidFill>
              <a:latin typeface="Segoe UI" pitchFamily="34" charset="0"/>
            </a:endParaRP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891" y="3670421"/>
            <a:ext cx="1547584" cy="792000"/>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2824" y="3682303"/>
            <a:ext cx="1447739" cy="792000"/>
          </a:xfrm>
          <a:prstGeom prst="rect">
            <a:avLst/>
          </a:prstGeom>
        </p:spPr>
      </p:pic>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2206" y="4155344"/>
            <a:ext cx="1683003" cy="792000"/>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5350" y="4252514"/>
            <a:ext cx="2103754" cy="792000"/>
          </a:xfrm>
          <a:prstGeom prst="rect">
            <a:avLst/>
          </a:prstGeom>
        </p:spPr>
      </p:pic>
    </p:spTree>
    <p:extLst>
      <p:ext uri="{BB962C8B-B14F-4D97-AF65-F5344CB8AC3E}">
        <p14:creationId xmlns:p14="http://schemas.microsoft.com/office/powerpoint/2010/main" val="2930807794"/>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648025029"/>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4: Deep Dive Apps for Office in Excel</a:t>
                      </a:r>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Core API Objects</a:t>
            </a:r>
            <a:endParaRPr lang="en-US" dirty="0"/>
          </a:p>
        </p:txBody>
      </p:sp>
      <p:sp>
        <p:nvSpPr>
          <p:cNvPr id="9" name="Content Placeholder 8"/>
          <p:cNvSpPr>
            <a:spLocks noGrp="1"/>
          </p:cNvSpPr>
          <p:nvPr>
            <p:ph type="body" sz="quarter" idx="10"/>
          </p:nvPr>
        </p:nvSpPr>
        <p:spPr/>
        <p:txBody>
          <a:bodyPr/>
          <a:lstStyle/>
          <a:p>
            <a:r>
              <a:rPr lang="en-US" sz="2599" b="1" dirty="0" err="1">
                <a:solidFill>
                  <a:schemeClr val="bg2">
                    <a:lumMod val="75000"/>
                  </a:schemeClr>
                </a:solidFill>
              </a:rPr>
              <a:t>Office.context</a:t>
            </a:r>
            <a:endParaRPr lang="en-US" sz="2599" b="1" dirty="0">
              <a:solidFill>
                <a:schemeClr val="bg2">
                  <a:lumMod val="75000"/>
                </a:schemeClr>
              </a:solidFill>
            </a:endParaRPr>
          </a:p>
          <a:p>
            <a:pPr lvl="1"/>
            <a:r>
              <a:rPr lang="en-US" sz="2299" dirty="0"/>
              <a:t>Entry point into Office API</a:t>
            </a:r>
          </a:p>
          <a:p>
            <a:endParaRPr lang="en-US" sz="2599" dirty="0"/>
          </a:p>
          <a:p>
            <a:r>
              <a:rPr lang="en-US" sz="2599" b="1" dirty="0" err="1">
                <a:solidFill>
                  <a:schemeClr val="bg2">
                    <a:lumMod val="75000"/>
                  </a:schemeClr>
                </a:solidFill>
              </a:rPr>
              <a:t>Office.context.document</a:t>
            </a:r>
            <a:endParaRPr lang="en-US" sz="2599" b="1" dirty="0">
              <a:solidFill>
                <a:schemeClr val="bg2">
                  <a:lumMod val="75000"/>
                </a:schemeClr>
              </a:solidFill>
            </a:endParaRPr>
          </a:p>
          <a:p>
            <a:pPr lvl="1"/>
            <a:r>
              <a:rPr lang="en-US" sz="2299" dirty="0"/>
              <a:t>Common document API</a:t>
            </a:r>
            <a:endParaRPr lang="en-US" sz="2199" dirty="0"/>
          </a:p>
          <a:p>
            <a:endParaRPr lang="en-US" sz="2599" dirty="0"/>
          </a:p>
          <a:p>
            <a:r>
              <a:rPr lang="en-US" sz="2599" b="1" dirty="0" err="1">
                <a:solidFill>
                  <a:schemeClr val="bg2">
                    <a:lumMod val="75000"/>
                  </a:schemeClr>
                </a:solidFill>
              </a:rPr>
              <a:t>Office.context.settings</a:t>
            </a:r>
            <a:endParaRPr lang="en-US" sz="2599" b="1" dirty="0">
              <a:solidFill>
                <a:schemeClr val="bg2">
                  <a:lumMod val="75000"/>
                </a:schemeClr>
              </a:solidFill>
            </a:endParaRPr>
          </a:p>
          <a:p>
            <a:pPr lvl="1"/>
            <a:r>
              <a:rPr lang="en-US" sz="2199" dirty="0"/>
              <a:t>Custom properties saved within document</a:t>
            </a:r>
          </a:p>
          <a:p>
            <a:pPr lvl="1"/>
            <a:endParaRPr lang="en-US" sz="2199" dirty="0"/>
          </a:p>
          <a:p>
            <a:pPr marL="0" indent="0">
              <a:buNone/>
            </a:pPr>
            <a:endParaRPr lang="en-US" sz="2599" dirty="0"/>
          </a:p>
        </p:txBody>
      </p:sp>
      <p:sp>
        <p:nvSpPr>
          <p:cNvPr id="6" name="Rectangle 5"/>
          <p:cNvSpPr/>
          <p:nvPr/>
        </p:nvSpPr>
        <p:spPr bwMode="auto">
          <a:xfrm>
            <a:off x="6520099" y="2344878"/>
            <a:ext cx="1951506" cy="1607672"/>
          </a:xfrm>
          <a:prstGeom prst="rect">
            <a:avLst/>
          </a:prstGeom>
          <a:ln>
            <a:solidFill>
              <a:schemeClr val="bg1">
                <a:lumMod val="7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342900" indent="-166688"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Read and write selection</a:t>
            </a:r>
          </a:p>
          <a:p>
            <a:pPr marL="342900" indent="-166688"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Create binding</a:t>
            </a:r>
          </a:p>
          <a:p>
            <a:pPr marL="342900" indent="-166688"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Register event handlers</a:t>
            </a:r>
          </a:p>
          <a:p>
            <a:pPr marL="342900" indent="-166688"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Use custom XML files</a:t>
            </a:r>
          </a:p>
        </p:txBody>
      </p:sp>
      <p:sp>
        <p:nvSpPr>
          <p:cNvPr id="8" name="Rectangle 7"/>
          <p:cNvSpPr/>
          <p:nvPr/>
        </p:nvSpPr>
        <p:spPr bwMode="auto">
          <a:xfrm>
            <a:off x="9322496" y="2320047"/>
            <a:ext cx="1951506" cy="883592"/>
          </a:xfrm>
          <a:prstGeom prst="rect">
            <a:avLst/>
          </a:prstGeom>
          <a:ln>
            <a:solidFill>
              <a:schemeClr val="bg1">
                <a:lumMod val="7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234950" indent="-176213"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Read and writer properties</a:t>
            </a:r>
          </a:p>
          <a:p>
            <a:pPr marL="234950" indent="-176213"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Properties saved to document</a:t>
            </a:r>
            <a:endParaRPr lang="en-US" sz="1050" dirty="0">
              <a:solidFill>
                <a:schemeClr val="tx1"/>
              </a:solidFill>
              <a:ea typeface="Segoe UI" pitchFamily="34" charset="0"/>
              <a:cs typeface="Segoe UI" pitchFamily="34" charset="0"/>
            </a:endParaRPr>
          </a:p>
          <a:p>
            <a:pPr marL="342900" indent="-342900" defTabSz="914099" fontAlgn="base">
              <a:spcBef>
                <a:spcPct val="0"/>
              </a:spcBef>
              <a:spcAft>
                <a:spcPct val="0"/>
              </a:spcAft>
              <a:buFont typeface="Arial" panose="020B0604020202020204" pitchFamily="34" charset="0"/>
              <a:buChar char="•"/>
            </a:pPr>
            <a:endParaRPr lang="en-US" sz="1050" dirty="0">
              <a:solidFill>
                <a:schemeClr val="tx1"/>
              </a:solidFill>
              <a:ea typeface="Segoe UI" pitchFamily="34" charset="0"/>
              <a:cs typeface="Segoe UI"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855" y="3084848"/>
            <a:ext cx="909738" cy="432862"/>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7236" y="3372557"/>
            <a:ext cx="851048" cy="432862"/>
          </a:xfrm>
          <a:prstGeom prst="rect">
            <a:avLst/>
          </a:prstGeom>
        </p:spPr>
      </p:pic>
      <p:sp>
        <p:nvSpPr>
          <p:cNvPr id="15" name="Rectangle 14"/>
          <p:cNvSpPr/>
          <p:nvPr/>
        </p:nvSpPr>
        <p:spPr bwMode="auto">
          <a:xfrm>
            <a:off x="6520098" y="1908914"/>
            <a:ext cx="1951506" cy="431214"/>
          </a:xfrm>
          <a:prstGeom prst="rect">
            <a:avLst/>
          </a:prstGeom>
          <a:solidFill>
            <a:schemeClr val="bg1">
              <a:lumMod val="95000"/>
            </a:schemeClr>
          </a:solidFill>
          <a:ln>
            <a:solidFill>
              <a:schemeClr val="bg1">
                <a:lumMod val="75000"/>
              </a:schemeClr>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1600" dirty="0" smtClean="0">
                <a:solidFill>
                  <a:schemeClr val="tx1"/>
                </a:solidFill>
              </a:rPr>
              <a:t>document</a:t>
            </a:r>
            <a:endParaRPr lang="en-US" sz="1600" dirty="0">
              <a:solidFill>
                <a:schemeClr val="tx1"/>
              </a:solidFill>
            </a:endParaRPr>
          </a:p>
        </p:txBody>
      </p:sp>
      <p:sp>
        <p:nvSpPr>
          <p:cNvPr id="16" name="Rectangle 15"/>
          <p:cNvSpPr/>
          <p:nvPr/>
        </p:nvSpPr>
        <p:spPr bwMode="auto">
          <a:xfrm>
            <a:off x="9322496" y="1908914"/>
            <a:ext cx="1951506" cy="431214"/>
          </a:xfrm>
          <a:prstGeom prst="rect">
            <a:avLst/>
          </a:prstGeom>
          <a:solidFill>
            <a:schemeClr val="bg1">
              <a:lumMod val="95000"/>
            </a:schemeClr>
          </a:solidFill>
          <a:ln>
            <a:solidFill>
              <a:schemeClr val="bg1">
                <a:lumMod val="75000"/>
              </a:schemeClr>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1600" dirty="0" smtClean="0">
                <a:solidFill>
                  <a:schemeClr val="tx1"/>
                </a:solidFill>
              </a:rPr>
              <a:t>settings</a:t>
            </a:r>
            <a:endParaRPr lang="en-US" sz="1600" dirty="0">
              <a:solidFill>
                <a:schemeClr val="tx1"/>
              </a:solidFill>
            </a:endParaRPr>
          </a:p>
        </p:txBody>
      </p:sp>
      <p:sp>
        <p:nvSpPr>
          <p:cNvPr id="18" name="Rectangle 17"/>
          <p:cNvSpPr/>
          <p:nvPr/>
        </p:nvSpPr>
        <p:spPr bwMode="auto">
          <a:xfrm>
            <a:off x="7812551" y="968256"/>
            <a:ext cx="1951506" cy="431214"/>
          </a:xfrm>
          <a:prstGeom prst="rect">
            <a:avLst/>
          </a:prstGeom>
          <a:solidFill>
            <a:schemeClr val="bg1">
              <a:lumMod val="95000"/>
            </a:schemeClr>
          </a:solidFill>
          <a:ln>
            <a:solidFill>
              <a:schemeClr val="bg1">
                <a:lumMod val="75000"/>
              </a:schemeClr>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1600" dirty="0" smtClean="0">
                <a:solidFill>
                  <a:schemeClr val="tx1"/>
                </a:solidFill>
              </a:rPr>
              <a:t>context</a:t>
            </a:r>
            <a:endParaRPr lang="en-US" sz="1600" dirty="0">
              <a:solidFill>
                <a:schemeClr val="tx1"/>
              </a:solidFill>
            </a:endParaRPr>
          </a:p>
        </p:txBody>
      </p:sp>
      <p:cxnSp>
        <p:nvCxnSpPr>
          <p:cNvPr id="19" name="Elbow Connector 18"/>
          <p:cNvCxnSpPr>
            <a:stCxn id="15" idx="0"/>
          </p:cNvCxnSpPr>
          <p:nvPr/>
        </p:nvCxnSpPr>
        <p:spPr>
          <a:xfrm rot="5400000" flipH="1" flipV="1">
            <a:off x="7990195" y="1110804"/>
            <a:ext cx="303767" cy="1292455"/>
          </a:xfrm>
          <a:prstGeom prst="bentConnector2">
            <a:avLst/>
          </a:prstGeom>
          <a:ln>
            <a:solidFill>
              <a:schemeClr val="bg2"/>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1" name="Elbow Connector 20"/>
          <p:cNvCxnSpPr/>
          <p:nvPr/>
        </p:nvCxnSpPr>
        <p:spPr>
          <a:xfrm rot="16200000" flipH="1">
            <a:off x="9274233" y="918292"/>
            <a:ext cx="538088" cy="1509945"/>
          </a:xfrm>
          <a:prstGeom prst="bentConnector3">
            <a:avLst>
              <a:gd name="adj1" fmla="val 36928"/>
            </a:avLst>
          </a:prstGeom>
          <a:ln>
            <a:solidFill>
              <a:schemeClr val="bg2"/>
            </a:solidFill>
            <a:headEnd type="none"/>
            <a:tailEnd type="non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72638033"/>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Office Add-in Targeting Excel</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23320747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Reading and Writing with Documents</a:t>
            </a:r>
            <a:endParaRPr lang="en-US" dirty="0"/>
          </a:p>
        </p:txBody>
      </p:sp>
    </p:spTree>
    <p:extLst>
      <p:ext uri="{BB962C8B-B14F-4D97-AF65-F5344CB8AC3E}">
        <p14:creationId xmlns:p14="http://schemas.microsoft.com/office/powerpoint/2010/main" val="241273238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Interacting With Document Content</a:t>
            </a:r>
            <a:endParaRPr lang="en-US" dirty="0"/>
          </a:p>
        </p:txBody>
      </p:sp>
      <p:sp>
        <p:nvSpPr>
          <p:cNvPr id="2" name="Content Placeholder 1"/>
          <p:cNvSpPr>
            <a:spLocks noGrp="1"/>
          </p:cNvSpPr>
          <p:nvPr>
            <p:ph type="body" sz="quarter" idx="10"/>
          </p:nvPr>
        </p:nvSpPr>
        <p:spPr/>
        <p:txBody>
          <a:bodyPr/>
          <a:lstStyle/>
          <a:p>
            <a:r>
              <a:rPr lang="en-US" dirty="0" smtClean="0"/>
              <a:t>All data access starts through document object</a:t>
            </a:r>
          </a:p>
          <a:p>
            <a:pPr lvl="1"/>
            <a:r>
              <a:rPr lang="en-US" dirty="0" smtClean="0"/>
              <a:t>Read/write access to user selection</a:t>
            </a:r>
          </a:p>
          <a:p>
            <a:pPr lvl="1"/>
            <a:r>
              <a:rPr lang="en-US" dirty="0" smtClean="0"/>
              <a:t>Event handler for selection change event</a:t>
            </a:r>
          </a:p>
          <a:p>
            <a:endParaRPr lang="en-US" dirty="0" smtClean="0"/>
          </a:p>
          <a:p>
            <a:r>
              <a:rPr lang="en-US" dirty="0" smtClean="0"/>
              <a:t>Three data types are supported</a:t>
            </a:r>
          </a:p>
          <a:p>
            <a:pPr lvl="1"/>
            <a:r>
              <a:rPr lang="en-US" dirty="0" smtClean="0"/>
              <a:t>Text</a:t>
            </a:r>
          </a:p>
          <a:p>
            <a:pPr lvl="1"/>
            <a:r>
              <a:rPr lang="en-US" dirty="0" smtClean="0"/>
              <a:t>Matrix</a:t>
            </a:r>
          </a:p>
          <a:p>
            <a:pPr lvl="1"/>
            <a:r>
              <a:rPr lang="en-US" dirty="0" smtClean="0"/>
              <a:t>Table</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552566335"/>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Use this function to read from document select</a:t>
            </a:r>
            <a:endParaRPr lang="en-US" dirty="0"/>
          </a:p>
        </p:txBody>
      </p:sp>
      <p:sp>
        <p:nvSpPr>
          <p:cNvPr id="2" name="Title 1"/>
          <p:cNvSpPr>
            <a:spLocks noGrp="1"/>
          </p:cNvSpPr>
          <p:nvPr>
            <p:ph type="title"/>
          </p:nvPr>
        </p:nvSpPr>
        <p:spPr/>
        <p:txBody>
          <a:bodyPr/>
          <a:lstStyle/>
          <a:p>
            <a:r>
              <a:rPr lang="en-US" dirty="0" err="1" smtClean="0"/>
              <a:t>getSelectedDataAsync</a:t>
            </a:r>
            <a:r>
              <a:rPr lang="en-US" dirty="0" smtClean="0"/>
              <a:t>()</a:t>
            </a:r>
            <a:endParaRPr lang="en-US" dirty="0"/>
          </a:p>
        </p:txBody>
      </p:sp>
      <p:pic>
        <p:nvPicPr>
          <p:cNvPr id="5" name="Picture 4"/>
          <p:cNvPicPr>
            <a:picLocks noChangeAspect="1"/>
          </p:cNvPicPr>
          <p:nvPr/>
        </p:nvPicPr>
        <p:blipFill>
          <a:blip r:embed="rId3"/>
          <a:stretch>
            <a:fillRect/>
          </a:stretch>
        </p:blipFill>
        <p:spPr>
          <a:xfrm>
            <a:off x="519112" y="2199579"/>
            <a:ext cx="7515687" cy="2448292"/>
          </a:xfrm>
          <a:prstGeom prst="rect">
            <a:avLst/>
          </a:prstGeom>
          <a:ln>
            <a:solidFill>
              <a:schemeClr val="bg1">
                <a:lumMod val="50000"/>
              </a:schemeClr>
            </a:solidFill>
          </a:ln>
        </p:spPr>
      </p:pic>
    </p:spTree>
    <p:extLst>
      <p:ext uri="{BB962C8B-B14F-4D97-AF65-F5344CB8AC3E}">
        <p14:creationId xmlns:p14="http://schemas.microsoft.com/office/powerpoint/2010/main" val="211247928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Setting Selected Data</a:t>
            </a:r>
            <a:endParaRPr lang="en-US" dirty="0"/>
          </a:p>
        </p:txBody>
      </p:sp>
      <p:sp>
        <p:nvSpPr>
          <p:cNvPr id="3" name="Content Placeholder 2"/>
          <p:cNvSpPr>
            <a:spLocks noGrp="1"/>
          </p:cNvSpPr>
          <p:nvPr>
            <p:ph type="body" sz="quarter" idx="10"/>
          </p:nvPr>
        </p:nvSpPr>
        <p:spPr/>
        <p:txBody>
          <a:bodyPr/>
          <a:lstStyle/>
          <a:p>
            <a:r>
              <a:rPr lang="en-US" sz="2399" b="1" dirty="0" err="1"/>
              <a:t>setSelectedDataAsync</a:t>
            </a:r>
            <a:r>
              <a:rPr lang="en-US" sz="2399" b="1" dirty="0"/>
              <a:t> (data, {</a:t>
            </a:r>
            <a:r>
              <a:rPr lang="en-US" sz="2399" b="1" dirty="0" err="1"/>
              <a:t>coercionType</a:t>
            </a:r>
            <a:r>
              <a:rPr lang="en-US" sz="2399" b="1" dirty="0"/>
              <a:t>,  </a:t>
            </a:r>
            <a:r>
              <a:rPr lang="en-US" sz="2399" b="1" dirty="0" err="1"/>
              <a:t>asyncContext</a:t>
            </a:r>
            <a:r>
              <a:rPr lang="en-US" sz="2399" b="1" dirty="0"/>
              <a:t>}, callback)</a:t>
            </a:r>
          </a:p>
          <a:p>
            <a:pPr lvl="1"/>
            <a:r>
              <a:rPr lang="en-US" sz="1999" dirty="0"/>
              <a:t>Use </a:t>
            </a:r>
            <a:r>
              <a:rPr lang="en-US" sz="1999" dirty="0" err="1"/>
              <a:t>asyncResult</a:t>
            </a:r>
            <a:r>
              <a:rPr lang="en-US" sz="1999" dirty="0"/>
              <a:t> parameter in callback function to verify call was successful</a:t>
            </a:r>
          </a:p>
          <a:p>
            <a:pPr lvl="1"/>
            <a:endParaRPr lang="en-US" sz="1999" dirty="0"/>
          </a:p>
          <a:p>
            <a:r>
              <a:rPr lang="en-US" sz="2399" dirty="0"/>
              <a:t>Passing data to </a:t>
            </a:r>
            <a:r>
              <a:rPr lang="en-US" sz="2399" b="1" dirty="0" err="1"/>
              <a:t>setSelectedDataAsync</a:t>
            </a:r>
            <a:r>
              <a:rPr lang="en-US" sz="2399" b="1" dirty="0"/>
              <a:t> </a:t>
            </a:r>
          </a:p>
          <a:p>
            <a:pPr lvl="1"/>
            <a:r>
              <a:rPr lang="en-US" sz="1999" dirty="0"/>
              <a:t>For text shape, pass data as string</a:t>
            </a:r>
          </a:p>
          <a:p>
            <a:pPr lvl="1"/>
            <a:r>
              <a:rPr lang="en-US" sz="1999" dirty="0"/>
              <a:t>For matrix shape, pass data using 2 dimensional JavaScript array </a:t>
            </a:r>
          </a:p>
          <a:p>
            <a:pPr lvl="1"/>
            <a:r>
              <a:rPr lang="en-US" sz="1999" dirty="0"/>
              <a:t>For table shape, pass data using </a:t>
            </a:r>
            <a:r>
              <a:rPr lang="en-US" sz="1999" dirty="0" err="1"/>
              <a:t>TableData</a:t>
            </a:r>
            <a:r>
              <a:rPr lang="en-US" sz="1999" dirty="0"/>
              <a:t> object</a:t>
            </a:r>
          </a:p>
          <a:p>
            <a:pPr lvl="1"/>
            <a:r>
              <a:rPr lang="en-US" sz="1999" dirty="0"/>
              <a:t>Coercion types can be used to convert string to/from HTML and OOXML  </a:t>
            </a:r>
          </a:p>
          <a:p>
            <a:pPr lvl="1"/>
            <a:endParaRPr lang="en-US" sz="1999" dirty="0"/>
          </a:p>
          <a:p>
            <a:r>
              <a:rPr lang="en-US" dirty="0" smtClean="0"/>
              <a:t>Dealing with table size when inserting data</a:t>
            </a:r>
          </a:p>
          <a:p>
            <a:pPr lvl="1"/>
            <a:r>
              <a:rPr lang="en-US" sz="2199" dirty="0"/>
              <a:t>If single cell selected: table of any size can be written</a:t>
            </a:r>
          </a:p>
          <a:p>
            <a:pPr lvl="1"/>
            <a:r>
              <a:rPr lang="en-US" sz="2199" dirty="0"/>
              <a:t>If range  selected range, supplied array  must match size of table being written</a:t>
            </a:r>
          </a:p>
        </p:txBody>
      </p:sp>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1" r="-9452" b="-4026"/>
          <a:stretch/>
        </p:blipFill>
        <p:spPr>
          <a:xfrm>
            <a:off x="10537099" y="2288079"/>
            <a:ext cx="979157" cy="950470"/>
          </a:xfrm>
          <a:prstGeom prst="rect">
            <a:avLst/>
          </a:prstGeom>
        </p:spPr>
      </p:pic>
    </p:spTree>
    <p:extLst>
      <p:ext uri="{BB962C8B-B14F-4D97-AF65-F5344CB8AC3E}">
        <p14:creationId xmlns:p14="http://schemas.microsoft.com/office/powerpoint/2010/main" val="551288924"/>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setSelectDataAsync</a:t>
            </a:r>
            <a:r>
              <a:rPr lang="en-US" dirty="0"/>
              <a:t>()</a:t>
            </a:r>
          </a:p>
        </p:txBody>
      </p:sp>
      <p:sp>
        <p:nvSpPr>
          <p:cNvPr id="4" name="Text Placeholder 3"/>
          <p:cNvSpPr>
            <a:spLocks noGrp="1"/>
          </p:cNvSpPr>
          <p:nvPr>
            <p:ph type="body" sz="quarter" idx="10"/>
          </p:nvPr>
        </p:nvSpPr>
        <p:spPr/>
        <p:txBody>
          <a:bodyPr/>
          <a:lstStyle/>
          <a:p>
            <a:r>
              <a:rPr lang="en-US" dirty="0" smtClean="0"/>
              <a:t>Use this function to insert content into document</a:t>
            </a:r>
            <a:endParaRPr lang="en-US" dirty="0"/>
          </a:p>
        </p:txBody>
      </p:sp>
      <p:pic>
        <p:nvPicPr>
          <p:cNvPr id="6" name="Picture 5"/>
          <p:cNvPicPr>
            <a:picLocks noChangeAspect="1"/>
          </p:cNvPicPr>
          <p:nvPr/>
        </p:nvPicPr>
        <p:blipFill>
          <a:blip r:embed="rId3"/>
          <a:stretch>
            <a:fillRect/>
          </a:stretch>
        </p:blipFill>
        <p:spPr>
          <a:xfrm>
            <a:off x="935159" y="2103560"/>
            <a:ext cx="7462112" cy="2550502"/>
          </a:xfrm>
          <a:prstGeom prst="rect">
            <a:avLst/>
          </a:prstGeom>
          <a:ln>
            <a:solidFill>
              <a:schemeClr val="bg1">
                <a:lumMod val="50000"/>
              </a:schemeClr>
            </a:solidFill>
          </a:ln>
        </p:spPr>
      </p:pic>
    </p:spTree>
    <p:extLst>
      <p:ext uri="{BB962C8B-B14F-4D97-AF65-F5344CB8AC3E}">
        <p14:creationId xmlns:p14="http://schemas.microsoft.com/office/powerpoint/2010/main" val="37329832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Coercion Types</a:t>
            </a:r>
            <a:endParaRPr lang="en-US" dirty="0"/>
          </a:p>
        </p:txBody>
      </p:sp>
      <p:sp>
        <p:nvSpPr>
          <p:cNvPr id="10" name="Content Placeholder 9"/>
          <p:cNvSpPr>
            <a:spLocks noGrp="1"/>
          </p:cNvSpPr>
          <p:nvPr>
            <p:ph type="body" sz="quarter" idx="10"/>
          </p:nvPr>
        </p:nvSpPr>
        <p:spPr/>
        <p:txBody>
          <a:bodyPr/>
          <a:lstStyle/>
          <a:p>
            <a:r>
              <a:rPr lang="en-US" dirty="0"/>
              <a:t>Content in binding/selection can be converted on read/write</a:t>
            </a:r>
          </a:p>
          <a:p>
            <a:pPr lvl="1"/>
            <a:r>
              <a:rPr lang="en-US" dirty="0"/>
              <a:t>Text</a:t>
            </a:r>
          </a:p>
          <a:p>
            <a:pPr lvl="1"/>
            <a:r>
              <a:rPr lang="en-US" dirty="0"/>
              <a:t>Matrix</a:t>
            </a:r>
          </a:p>
          <a:p>
            <a:pPr lvl="1"/>
            <a:r>
              <a:rPr lang="en-US" dirty="0"/>
              <a:t>Table</a:t>
            </a:r>
          </a:p>
          <a:p>
            <a:pPr lvl="1"/>
            <a:r>
              <a:rPr lang="en-US" dirty="0"/>
              <a:t>HTML</a:t>
            </a:r>
          </a:p>
          <a:p>
            <a:pPr lvl="1"/>
            <a:r>
              <a:rPr lang="en-US" dirty="0"/>
              <a:t>Office Open XML (OOXML</a:t>
            </a:r>
            <a:r>
              <a:rPr lang="en-US" dirty="0" smtClean="0"/>
              <a:t>)</a:t>
            </a:r>
            <a:endParaRPr lang="en-US" dirty="0"/>
          </a:p>
        </p:txBody>
      </p:sp>
      <p:sp>
        <p:nvSpPr>
          <p:cNvPr id="12" name="TextBox 11"/>
          <p:cNvSpPr txBox="1"/>
          <p:nvPr/>
        </p:nvSpPr>
        <p:spPr>
          <a:xfrm>
            <a:off x="1168738" y="4686982"/>
            <a:ext cx="10286448" cy="518327"/>
          </a:xfrm>
          <a:prstGeom prst="rect">
            <a:avLst/>
          </a:prstGeom>
          <a:ln w="9525">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wrap="square" lIns="117177" tIns="58589" rIns="117177" bIns="58589" rtlCol="0">
            <a:spAutoFit/>
          </a:bodyPr>
          <a:lstStyle/>
          <a:p>
            <a:r>
              <a:rPr lang="en-US" sz="2599" b="1" noProof="1"/>
              <a:t>Office.context.document.getSelectedDataAsync(‘ooxml’, etc…)</a:t>
            </a:r>
          </a:p>
        </p:txBody>
      </p:sp>
    </p:spTree>
    <p:extLst>
      <p:ext uri="{BB962C8B-B14F-4D97-AF65-F5344CB8AC3E}">
        <p14:creationId xmlns:p14="http://schemas.microsoft.com/office/powerpoint/2010/main" val="2825100984"/>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Coercion Types</a:t>
            </a:r>
            <a:endParaRPr lang="en-US" dirty="0"/>
          </a:p>
        </p:txBody>
      </p:sp>
      <p:sp>
        <p:nvSpPr>
          <p:cNvPr id="3" name="Text Placeholder 2"/>
          <p:cNvSpPr>
            <a:spLocks noGrp="1"/>
          </p:cNvSpPr>
          <p:nvPr>
            <p:ph type="body" sz="quarter" idx="10"/>
          </p:nvPr>
        </p:nvSpPr>
        <p:spPr>
          <a:xfrm>
            <a:off x="519112" y="1447799"/>
            <a:ext cx="11149013" cy="1693986"/>
          </a:xfrm>
        </p:spPr>
        <p:txBody>
          <a:bodyPr/>
          <a:lstStyle/>
          <a:p>
            <a:r>
              <a:rPr lang="en-US" sz="2800" dirty="0" smtClean="0"/>
              <a:t>Coercion types make it possible to read/write content in different formats</a:t>
            </a:r>
          </a:p>
          <a:p>
            <a:pPr lvl="1"/>
            <a:r>
              <a:rPr lang="en-US" sz="1400" b="1" dirty="0"/>
              <a:t>t</a:t>
            </a:r>
            <a:r>
              <a:rPr lang="en-US" sz="1400" b="1" dirty="0" smtClean="0"/>
              <a:t>ext</a:t>
            </a:r>
            <a:r>
              <a:rPr lang="en-US" sz="1400" dirty="0" smtClean="0"/>
              <a:t> - string value</a:t>
            </a:r>
          </a:p>
          <a:p>
            <a:pPr lvl="1"/>
            <a:r>
              <a:rPr lang="en-US" sz="1400" b="1" dirty="0"/>
              <a:t>h</a:t>
            </a:r>
            <a:r>
              <a:rPr lang="en-US" sz="1400" b="1" dirty="0" smtClean="0"/>
              <a:t>tml</a:t>
            </a:r>
            <a:r>
              <a:rPr lang="en-US" sz="1400" dirty="0" smtClean="0"/>
              <a:t> - HTML content</a:t>
            </a:r>
          </a:p>
          <a:p>
            <a:pPr lvl="1"/>
            <a:r>
              <a:rPr lang="en-US" sz="1400" b="1" dirty="0" smtClean="0"/>
              <a:t>matrix</a:t>
            </a:r>
            <a:r>
              <a:rPr lang="en-US" sz="1400" dirty="0" smtClean="0"/>
              <a:t> - array of arrays</a:t>
            </a:r>
          </a:p>
          <a:p>
            <a:pPr lvl="1"/>
            <a:r>
              <a:rPr lang="en-US" sz="1400" b="1" dirty="0" smtClean="0"/>
              <a:t>table</a:t>
            </a:r>
            <a:r>
              <a:rPr lang="en-US" sz="1400" dirty="0" smtClean="0"/>
              <a:t> - table of rows and columns</a:t>
            </a:r>
          </a:p>
          <a:p>
            <a:pPr lvl="1"/>
            <a:r>
              <a:rPr lang="en-US" sz="1400" b="1" dirty="0" err="1" smtClean="0"/>
              <a:t>ooxml</a:t>
            </a:r>
            <a:r>
              <a:rPr lang="en-US" sz="1400" dirty="0" smtClean="0"/>
              <a:t> - Office Open XML format</a:t>
            </a:r>
          </a:p>
          <a:p>
            <a:pPr lvl="1"/>
            <a:endParaRPr lang="en-US" sz="1200" dirty="0"/>
          </a:p>
        </p:txBody>
      </p:sp>
      <p:pic>
        <p:nvPicPr>
          <p:cNvPr id="7" name="Picture 6"/>
          <p:cNvPicPr>
            <a:picLocks noChangeAspect="1"/>
          </p:cNvPicPr>
          <p:nvPr/>
        </p:nvPicPr>
        <p:blipFill>
          <a:blip r:embed="rId2"/>
          <a:stretch>
            <a:fillRect/>
          </a:stretch>
        </p:blipFill>
        <p:spPr>
          <a:xfrm>
            <a:off x="986082" y="3141785"/>
            <a:ext cx="7239000" cy="3695700"/>
          </a:xfrm>
          <a:prstGeom prst="rect">
            <a:avLst/>
          </a:prstGeom>
          <a:ln>
            <a:solidFill>
              <a:schemeClr val="bg1">
                <a:lumMod val="50000"/>
              </a:schemeClr>
            </a:solidFill>
          </a:ln>
        </p:spPr>
      </p:pic>
    </p:spTree>
    <p:extLst>
      <p:ext uri="{BB962C8B-B14F-4D97-AF65-F5344CB8AC3E}">
        <p14:creationId xmlns:p14="http://schemas.microsoft.com/office/powerpoint/2010/main" val="313385384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Reading and Writing Document Content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65091859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 Office Excel Add-ins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Bindings</a:t>
            </a:r>
          </a:p>
        </p:txBody>
      </p:sp>
    </p:spTree>
    <p:extLst>
      <p:ext uri="{BB962C8B-B14F-4D97-AF65-F5344CB8AC3E}">
        <p14:creationId xmlns:p14="http://schemas.microsoft.com/office/powerpoint/2010/main" val="292919996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299" spc="-83" dirty="0"/>
              <a:t>What are App Bindings?</a:t>
            </a:r>
          </a:p>
        </p:txBody>
      </p:sp>
      <p:sp>
        <p:nvSpPr>
          <p:cNvPr id="3" name="Content Placeholder 2"/>
          <p:cNvSpPr>
            <a:spLocks noGrp="1"/>
          </p:cNvSpPr>
          <p:nvPr>
            <p:ph type="body" sz="quarter" idx="10"/>
          </p:nvPr>
        </p:nvSpPr>
        <p:spPr/>
        <p:txBody>
          <a:bodyPr/>
          <a:lstStyle/>
          <a:p>
            <a:r>
              <a:rPr lang="en-US" dirty="0"/>
              <a:t>Bindings link an </a:t>
            </a:r>
            <a:r>
              <a:rPr lang="en-US" dirty="0" smtClean="0"/>
              <a:t>Office Add-in to a </a:t>
            </a:r>
            <a:r>
              <a:rPr lang="en-US" dirty="0"/>
              <a:t>specific document section</a:t>
            </a:r>
          </a:p>
          <a:p>
            <a:pPr lvl="1"/>
            <a:r>
              <a:rPr lang="en-US" dirty="0" smtClean="0"/>
              <a:t>Can </a:t>
            </a:r>
            <a:r>
              <a:rPr lang="en-US" dirty="0"/>
              <a:t>be defined </a:t>
            </a:r>
            <a:r>
              <a:rPr lang="en-US" dirty="0" smtClean="0"/>
              <a:t>current selection of a named item in </a:t>
            </a:r>
            <a:r>
              <a:rPr lang="en-US" dirty="0"/>
              <a:t>a </a:t>
            </a:r>
            <a:r>
              <a:rPr lang="en-US" dirty="0" smtClean="0"/>
              <a:t>template</a:t>
            </a:r>
            <a:endParaRPr lang="en-US" dirty="0"/>
          </a:p>
          <a:p>
            <a:pPr lvl="1"/>
            <a:r>
              <a:rPr lang="en-US" dirty="0"/>
              <a:t>Arbitrarily read/write binding data at anytime </a:t>
            </a:r>
          </a:p>
          <a:p>
            <a:pPr lvl="1"/>
            <a:r>
              <a:rPr lang="en-US" dirty="0"/>
              <a:t>R/W operations do not depend on a selection.</a:t>
            </a:r>
          </a:p>
          <a:p>
            <a:pPr lvl="1"/>
            <a:r>
              <a:rPr lang="en-US" dirty="0"/>
              <a:t>Enable Event </a:t>
            </a:r>
            <a:r>
              <a:rPr lang="en-US" dirty="0" smtClean="0"/>
              <a:t>handling</a:t>
            </a:r>
          </a:p>
          <a:p>
            <a:r>
              <a:rPr lang="en-US" dirty="0" smtClean="0"/>
              <a:t>Bindings </a:t>
            </a:r>
            <a:r>
              <a:rPr lang="en-US" dirty="0"/>
              <a:t>support three different data shapes</a:t>
            </a:r>
          </a:p>
          <a:p>
            <a:pPr lvl="1"/>
            <a:r>
              <a:rPr lang="en-US" b="1" dirty="0">
                <a:solidFill>
                  <a:schemeClr val="bg2">
                    <a:lumMod val="75000"/>
                  </a:schemeClr>
                </a:solidFill>
              </a:rPr>
              <a:t>Text binding</a:t>
            </a:r>
            <a:r>
              <a:rPr lang="en-US" dirty="0"/>
              <a:t> for binding to an individual cell in Excel or text in word.</a:t>
            </a:r>
          </a:p>
          <a:p>
            <a:pPr lvl="1"/>
            <a:r>
              <a:rPr lang="en-US" b="1" dirty="0" smtClean="0">
                <a:solidFill>
                  <a:schemeClr val="bg2">
                    <a:lumMod val="75000"/>
                  </a:schemeClr>
                </a:solidFill>
              </a:rPr>
              <a:t>Matrix </a:t>
            </a:r>
            <a:r>
              <a:rPr lang="en-US" b="1" dirty="0">
                <a:solidFill>
                  <a:schemeClr val="bg2">
                    <a:lumMod val="75000"/>
                  </a:schemeClr>
                </a:solidFill>
              </a:rPr>
              <a:t>binding</a:t>
            </a:r>
            <a:r>
              <a:rPr lang="en-US" dirty="0"/>
              <a:t> for a two dimension array representing rows and columns</a:t>
            </a:r>
          </a:p>
          <a:p>
            <a:pPr lvl="1"/>
            <a:r>
              <a:rPr lang="en-US" b="1" dirty="0">
                <a:solidFill>
                  <a:schemeClr val="bg2">
                    <a:lumMod val="75000"/>
                  </a:schemeClr>
                </a:solidFill>
              </a:rPr>
              <a:t>Table binding</a:t>
            </a:r>
            <a:r>
              <a:rPr lang="en-US" dirty="0"/>
              <a:t> is like a matrix binding with support for headers</a:t>
            </a:r>
          </a:p>
          <a:p>
            <a:endParaRPr lang="en-US" dirty="0"/>
          </a:p>
        </p:txBody>
      </p:sp>
    </p:spTree>
    <p:extLst>
      <p:ext uri="{BB962C8B-B14F-4D97-AF65-F5344CB8AC3E}">
        <p14:creationId xmlns:p14="http://schemas.microsoft.com/office/powerpoint/2010/main" val="3995155052"/>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Bindings in Office Add-in with Excel</a:t>
            </a:r>
            <a:endParaRPr lang="en-US" dirty="0"/>
          </a:p>
        </p:txBody>
      </p:sp>
      <p:sp>
        <p:nvSpPr>
          <p:cNvPr id="3" name="Text Placeholder 2"/>
          <p:cNvSpPr>
            <a:spLocks noGrp="1"/>
          </p:cNvSpPr>
          <p:nvPr>
            <p:ph type="body" sz="quarter" idx="10"/>
          </p:nvPr>
        </p:nvSpPr>
        <p:spPr/>
        <p:txBody>
          <a:bodyPr/>
          <a:lstStyle/>
          <a:p>
            <a:r>
              <a:rPr lang="en-US" dirty="0" smtClean="0"/>
              <a:t>Excel supports data binding to content in document</a:t>
            </a:r>
          </a:p>
          <a:p>
            <a:pPr lvl="1">
              <a:lnSpc>
                <a:spcPct val="150000"/>
              </a:lnSpc>
            </a:pPr>
            <a:r>
              <a:rPr lang="en-US" dirty="0" smtClean="0"/>
              <a:t>Excel supports binding to named ranges inside Workbook</a:t>
            </a:r>
          </a:p>
          <a:p>
            <a:pPr lvl="1">
              <a:lnSpc>
                <a:spcPct val="150000"/>
              </a:lnSpc>
            </a:pPr>
            <a:r>
              <a:rPr lang="en-US" dirty="0" smtClean="0"/>
              <a:t>Bindings created using name of named range which serves as ID</a:t>
            </a:r>
          </a:p>
          <a:p>
            <a:pPr lvl="1">
              <a:lnSpc>
                <a:spcPct val="150000"/>
              </a:lnSpc>
            </a:pPr>
            <a:r>
              <a:rPr lang="en-US" dirty="0" smtClean="0"/>
              <a:t>You can read and write bound content regardless of where selected region is</a:t>
            </a:r>
          </a:p>
          <a:p>
            <a:pPr lvl="1">
              <a:lnSpc>
                <a:spcPct val="150000"/>
              </a:lnSpc>
            </a:pPr>
            <a:r>
              <a:rPr lang="en-US" dirty="0" smtClean="0"/>
              <a:t>You can register event handlers to fire when user updates bound content</a:t>
            </a:r>
          </a:p>
        </p:txBody>
      </p:sp>
    </p:spTree>
    <p:extLst>
      <p:ext uri="{BB962C8B-B14F-4D97-AF65-F5344CB8AC3E}">
        <p14:creationId xmlns:p14="http://schemas.microsoft.com/office/powerpoint/2010/main" val="21534573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34"/>
          <p:cNvSpPr>
            <a:spLocks noGrp="1"/>
          </p:cNvSpPr>
          <p:nvPr>
            <p:ph type="title"/>
          </p:nvPr>
        </p:nvSpPr>
        <p:spPr/>
        <p:txBody>
          <a:bodyPr/>
          <a:lstStyle/>
          <a:p>
            <a:r>
              <a:rPr lang="da-DK" dirty="0" err="1" smtClean="0"/>
              <a:t>Uses</a:t>
            </a:r>
            <a:r>
              <a:rPr lang="da-DK" dirty="0" smtClean="0"/>
              <a:t> of Office </a:t>
            </a:r>
            <a:r>
              <a:rPr lang="da-DK" dirty="0" err="1" smtClean="0"/>
              <a:t>Add</a:t>
            </a:r>
            <a:r>
              <a:rPr lang="da-DK" dirty="0" smtClean="0"/>
              <a:t>-in Bindings</a:t>
            </a:r>
            <a:endParaRPr lang="da-DK" dirty="0"/>
          </a:p>
        </p:txBody>
      </p:sp>
      <p:sp>
        <p:nvSpPr>
          <p:cNvPr id="18435" name="TextBox 4"/>
          <p:cNvSpPr txBox="1">
            <a:spLocks noChangeArrowheads="1"/>
          </p:cNvSpPr>
          <p:nvPr/>
        </p:nvSpPr>
        <p:spPr bwMode="auto">
          <a:xfrm>
            <a:off x="302880" y="2534534"/>
            <a:ext cx="1459740" cy="722994"/>
          </a:xfrm>
          <a:prstGeom prst="rect">
            <a:avLst/>
          </a:prstGeom>
          <a:solidFill>
            <a:schemeClr val="accent3">
              <a:lumMod val="40000"/>
              <a:lumOff val="60000"/>
            </a:schemeClr>
          </a:solidFill>
          <a:ln w="9525">
            <a:solidFill>
              <a:srgbClr val="C00000"/>
            </a:solidFill>
            <a:miter lim="800000"/>
            <a:headEnd/>
            <a:tailEnd/>
          </a:ln>
        </p:spPr>
        <p:txBody>
          <a:bodyPr wrap="square" lIns="98942" tIns="49471" rIns="98942" bIns="49471">
            <a:spAutoFit/>
          </a:bodyPr>
          <a:lstStyle/>
          <a:p>
            <a:pPr algn="r">
              <a:lnSpc>
                <a:spcPct val="90000"/>
              </a:lnSpc>
              <a:spcBef>
                <a:spcPct val="20000"/>
              </a:spcBef>
              <a:buClr>
                <a:srgbClr val="F69F1E"/>
              </a:buClr>
              <a:buSzPct val="90000"/>
            </a:pPr>
            <a:r>
              <a:rPr lang="da-DK" sz="1500" dirty="0">
                <a:solidFill>
                  <a:srgbClr val="C00000"/>
                </a:solidFill>
              </a:rPr>
              <a:t>Bound range of stock symbols</a:t>
            </a:r>
            <a:endParaRPr lang="en-US" sz="1500" dirty="0">
              <a:solidFill>
                <a:srgbClr val="C00000"/>
              </a:solidFill>
            </a:endParaRPr>
          </a:p>
        </p:txBody>
      </p:sp>
      <p:sp>
        <p:nvSpPr>
          <p:cNvPr id="18436" name="TextBox 4"/>
          <p:cNvSpPr txBox="1">
            <a:spLocks noChangeArrowheads="1"/>
          </p:cNvSpPr>
          <p:nvPr/>
        </p:nvSpPr>
        <p:spPr bwMode="auto">
          <a:xfrm>
            <a:off x="9528118" y="2087557"/>
            <a:ext cx="2157876" cy="1346106"/>
          </a:xfrm>
          <a:prstGeom prst="rect">
            <a:avLst/>
          </a:prstGeom>
          <a:solidFill>
            <a:schemeClr val="accent3">
              <a:lumMod val="40000"/>
              <a:lumOff val="60000"/>
            </a:schemeClr>
          </a:solidFill>
          <a:ln w="9525">
            <a:solidFill>
              <a:srgbClr val="C00000"/>
            </a:solidFill>
            <a:miter lim="800000"/>
            <a:headEnd/>
            <a:tailEnd/>
          </a:ln>
        </p:spPr>
        <p:txBody>
          <a:bodyPr wrap="square" lIns="98942" tIns="49471" rIns="98942" bIns="49471">
            <a:spAutoFit/>
          </a:bodyPr>
          <a:lstStyle/>
          <a:p>
            <a:pPr>
              <a:lnSpc>
                <a:spcPct val="90000"/>
              </a:lnSpc>
              <a:spcBef>
                <a:spcPct val="20000"/>
              </a:spcBef>
              <a:buClr>
                <a:srgbClr val="F69F1E"/>
              </a:buClr>
              <a:buSzPct val="90000"/>
            </a:pPr>
            <a:r>
              <a:rPr lang="da-DK" sz="1500" dirty="0">
                <a:solidFill>
                  <a:srgbClr val="C00000"/>
                </a:solidFill>
              </a:rPr>
              <a:t>App handles </a:t>
            </a:r>
            <a:r>
              <a:rPr lang="da-DK" sz="1500" i="1" dirty="0">
                <a:solidFill>
                  <a:srgbClr val="C00000"/>
                </a:solidFill>
              </a:rPr>
              <a:t>SelectionChanged </a:t>
            </a:r>
            <a:r>
              <a:rPr lang="da-DK" sz="1500" dirty="0">
                <a:solidFill>
                  <a:srgbClr val="C00000"/>
                </a:solidFill>
              </a:rPr>
              <a:t>event associated with the binding to retrieve news associated with stock symbol</a:t>
            </a:r>
            <a:endParaRPr lang="en-US" sz="1500" i="1" dirty="0">
              <a:solidFill>
                <a:srgbClr val="C00000"/>
              </a:solidFill>
            </a:endParaRPr>
          </a:p>
        </p:txBody>
      </p:sp>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3822" y="1580074"/>
            <a:ext cx="6031990" cy="4313965"/>
          </a:xfrm>
          <a:prstGeom prst="rect">
            <a:avLst/>
          </a:prstGeom>
        </p:spPr>
      </p:pic>
      <p:sp>
        <p:nvSpPr>
          <p:cNvPr id="3" name="Rectangle 2"/>
          <p:cNvSpPr/>
          <p:nvPr/>
        </p:nvSpPr>
        <p:spPr bwMode="auto">
          <a:xfrm>
            <a:off x="2880754" y="2174691"/>
            <a:ext cx="507736" cy="1142702"/>
          </a:xfrm>
          <a:prstGeom prst="rect">
            <a:avLst/>
          </a:prstGeom>
          <a:noFill/>
          <a:ln w="28575">
            <a:solidFill>
              <a:srgbClr val="C000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500" dirty="0">
              <a:solidFill>
                <a:srgbClr val="C00000"/>
              </a:solidFill>
            </a:endParaRPr>
          </a:p>
        </p:txBody>
      </p:sp>
      <p:cxnSp>
        <p:nvCxnSpPr>
          <p:cNvPr id="10" name="Straight Arrow Connector 9"/>
          <p:cNvCxnSpPr/>
          <p:nvPr/>
        </p:nvCxnSpPr>
        <p:spPr>
          <a:xfrm>
            <a:off x="1738350" y="2746043"/>
            <a:ext cx="1142404" cy="1"/>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6244502" y="1984240"/>
            <a:ext cx="2376202" cy="2133044"/>
          </a:xfrm>
          <a:prstGeom prst="rect">
            <a:avLst/>
          </a:prstGeom>
          <a:noFill/>
          <a:ln w="28575">
            <a:solidFill>
              <a:srgbClr val="C000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500" dirty="0">
              <a:gradFill>
                <a:gsLst>
                  <a:gs pos="0">
                    <a:srgbClr val="FFFFFF"/>
                  </a:gs>
                  <a:gs pos="100000">
                    <a:srgbClr val="FFFFFF"/>
                  </a:gs>
                </a:gsLst>
                <a:lin ang="5400000" scaled="0"/>
              </a:gradFill>
            </a:endParaRPr>
          </a:p>
        </p:txBody>
      </p:sp>
      <p:cxnSp>
        <p:nvCxnSpPr>
          <p:cNvPr id="7" name="Straight Arrow Connector 6"/>
          <p:cNvCxnSpPr/>
          <p:nvPr/>
        </p:nvCxnSpPr>
        <p:spPr>
          <a:xfrm flipH="1" flipV="1">
            <a:off x="8641368" y="2746043"/>
            <a:ext cx="825070" cy="1"/>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68053"/>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543" y="3941559"/>
            <a:ext cx="2826284" cy="2506590"/>
          </a:xfrm>
          <a:prstGeom prst="rect">
            <a:avLst/>
          </a:prstGeom>
          <a:ln>
            <a:solidFill>
              <a:schemeClr val="accent6"/>
            </a:solidFill>
          </a:ln>
        </p:spPr>
      </p:pic>
      <p:sp>
        <p:nvSpPr>
          <p:cNvPr id="4" name="Title 3"/>
          <p:cNvSpPr>
            <a:spLocks noGrp="1"/>
          </p:cNvSpPr>
          <p:nvPr>
            <p:ph type="title"/>
          </p:nvPr>
        </p:nvSpPr>
        <p:spPr/>
        <p:txBody>
          <a:bodyPr/>
          <a:lstStyle/>
          <a:p>
            <a:r>
              <a:rPr lang="en-US" sz="4299" spc="-83" dirty="0"/>
              <a:t>Using Bindings</a:t>
            </a:r>
          </a:p>
        </p:txBody>
      </p:sp>
      <p:sp>
        <p:nvSpPr>
          <p:cNvPr id="2" name="Content Placeholder 1"/>
          <p:cNvSpPr>
            <a:spLocks noGrp="1"/>
          </p:cNvSpPr>
          <p:nvPr>
            <p:ph type="body" sz="quarter" idx="10"/>
          </p:nvPr>
        </p:nvSpPr>
        <p:spPr/>
        <p:txBody>
          <a:bodyPr/>
          <a:lstStyle/>
          <a:p>
            <a:r>
              <a:rPr lang="en-US" sz="2399" dirty="0"/>
              <a:t>Adding a binding</a:t>
            </a:r>
          </a:p>
          <a:p>
            <a:pPr lvl="1"/>
            <a:r>
              <a:rPr lang="en-US" sz="1799" dirty="0" err="1"/>
              <a:t>Bindings.addFromPromptAsync</a:t>
            </a:r>
            <a:endParaRPr lang="en-US" sz="1799" dirty="0"/>
          </a:p>
          <a:p>
            <a:pPr lvl="1"/>
            <a:r>
              <a:rPr lang="en-US" sz="1799" dirty="0" err="1"/>
              <a:t>Bindings.addFromSelectionAsync</a:t>
            </a:r>
            <a:endParaRPr lang="en-US" sz="1799" dirty="0"/>
          </a:p>
          <a:p>
            <a:pPr lvl="1"/>
            <a:r>
              <a:rPr lang="en-US" sz="1799" dirty="0" err="1"/>
              <a:t>Bindings.addFromNamedItem</a:t>
            </a:r>
            <a:r>
              <a:rPr lang="en-US" sz="1799" dirty="0"/>
              <a:t> </a:t>
            </a:r>
          </a:p>
          <a:p>
            <a:pPr>
              <a:spcBef>
                <a:spcPts val="1200"/>
              </a:spcBef>
            </a:pPr>
            <a:r>
              <a:rPr lang="en-US" sz="2399" dirty="0"/>
              <a:t>Referencing a binding</a:t>
            </a:r>
          </a:p>
          <a:p>
            <a:pPr lvl="1"/>
            <a:r>
              <a:rPr lang="en-US" sz="1799" dirty="0" err="1"/>
              <a:t>Bindings.getAllAsync</a:t>
            </a:r>
            <a:endParaRPr lang="en-US" sz="1799" dirty="0"/>
          </a:p>
          <a:p>
            <a:pPr lvl="1"/>
            <a:r>
              <a:rPr lang="en-US" sz="1799" dirty="0" err="1"/>
              <a:t>Bindings.getByIdAsync</a:t>
            </a:r>
            <a:endParaRPr lang="en-US" sz="1799" dirty="0"/>
          </a:p>
          <a:p>
            <a:pPr lvl="1"/>
            <a:r>
              <a:rPr lang="en-US" sz="1799" dirty="0" err="1"/>
              <a:t>Office.Select</a:t>
            </a:r>
            <a:endParaRPr lang="en-US" sz="1799" dirty="0"/>
          </a:p>
          <a:p>
            <a:pPr>
              <a:spcBef>
                <a:spcPts val="1200"/>
              </a:spcBef>
            </a:pPr>
            <a:r>
              <a:rPr lang="en-US" sz="2399" dirty="0"/>
              <a:t>Removing a binding</a:t>
            </a:r>
          </a:p>
          <a:p>
            <a:pPr lvl="1"/>
            <a:r>
              <a:rPr lang="en-US" sz="1799" dirty="0" err="1"/>
              <a:t>Bindings.releaseByIdAsync</a:t>
            </a:r>
            <a:endParaRPr lang="en-US" sz="1799" dirty="0"/>
          </a:p>
          <a:p>
            <a:pPr>
              <a:spcBef>
                <a:spcPts val="1200"/>
              </a:spcBef>
            </a:pPr>
            <a:r>
              <a:rPr lang="en-US" sz="2399" dirty="0"/>
              <a:t>Binding event handler to a binding</a:t>
            </a:r>
          </a:p>
          <a:p>
            <a:pPr lvl="1"/>
            <a:r>
              <a:rPr lang="en-US" sz="1799" dirty="0" err="1"/>
              <a:t>Binding.addHandlerAsync</a:t>
            </a:r>
            <a:r>
              <a:rPr lang="en-US" sz="1799" dirty="0"/>
              <a:t>(“type”, handler);</a:t>
            </a:r>
            <a:endParaRPr lang="en-US" sz="1999" dirty="0"/>
          </a:p>
          <a:p>
            <a:endParaRPr lang="en-US" sz="2399" dirty="0"/>
          </a:p>
        </p:txBody>
      </p:sp>
      <p:sp>
        <p:nvSpPr>
          <p:cNvPr id="28" name="TextBox 27"/>
          <p:cNvSpPr txBox="1"/>
          <p:nvPr/>
        </p:nvSpPr>
        <p:spPr>
          <a:xfrm>
            <a:off x="5340343" y="3287228"/>
            <a:ext cx="5760516" cy="261520"/>
          </a:xfrm>
          <a:prstGeom prst="rect">
            <a:avLst/>
          </a:prstGeom>
          <a:solidFill>
            <a:schemeClr val="accent3">
              <a:lumMod val="40000"/>
              <a:lumOff val="60000"/>
            </a:schemeClr>
          </a:solidFill>
          <a:ln>
            <a:solidFill>
              <a:srgbClr val="C00000"/>
            </a:solidFill>
          </a:ln>
        </p:spPr>
        <p:txBody>
          <a:bodyPr wrap="square" lIns="76159" tIns="38079" rIns="76159" bIns="38079" rtlCol="0">
            <a:spAutoFit/>
          </a:bodyPr>
          <a:lstStyle/>
          <a:p>
            <a:pPr algn="ctr"/>
            <a:r>
              <a:rPr lang="en-US" sz="1200" dirty="0">
                <a:solidFill>
                  <a:srgbClr val="C00000"/>
                </a:solidFill>
              </a:rPr>
              <a:t>A dialog is presented to the user experience when you call </a:t>
            </a:r>
            <a:r>
              <a:rPr lang="en-US" sz="1200" i="1" dirty="0" err="1">
                <a:solidFill>
                  <a:srgbClr val="C00000"/>
                </a:solidFill>
              </a:rPr>
              <a:t>addFromPromptAsync</a:t>
            </a:r>
            <a:r>
              <a:rPr lang="en-US" sz="1200" dirty="0">
                <a:solidFill>
                  <a:srgbClr val="C00000"/>
                </a:solidFill>
              </a:rPr>
              <a:t>.</a:t>
            </a:r>
          </a:p>
        </p:txBody>
      </p:sp>
      <p:cxnSp>
        <p:nvCxnSpPr>
          <p:cNvPr id="9" name="Straight Arrow Connector 8"/>
          <p:cNvCxnSpPr>
            <a:stCxn id="28" idx="2"/>
          </p:cNvCxnSpPr>
          <p:nvPr/>
        </p:nvCxnSpPr>
        <p:spPr>
          <a:xfrm>
            <a:off x="8220600" y="3548750"/>
            <a:ext cx="121084" cy="504929"/>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090962" y="1522206"/>
            <a:ext cx="6279051" cy="1570934"/>
            <a:chOff x="5836029" y="1405720"/>
            <a:chExt cx="6283183" cy="1571968"/>
          </a:xfrm>
        </p:grpSpPr>
        <p:sp>
          <p:nvSpPr>
            <p:cNvPr id="3" name="Rectangle 2"/>
            <p:cNvSpPr/>
            <p:nvPr/>
          </p:nvSpPr>
          <p:spPr bwMode="auto">
            <a:xfrm>
              <a:off x="5836029" y="1405720"/>
              <a:ext cx="6283183" cy="1571968"/>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32" tIns="182832" rIns="182832" bIns="45706" numCol="1" rtlCol="0" anchor="t"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latin typeface="Segoe Condensed" pitchFamily="34" charset="0"/>
              </a:endParaRPr>
            </a:p>
          </p:txBody>
        </p:sp>
        <p:pic>
          <p:nvPicPr>
            <p:cNvPr id="29" name="Picture 2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0152" y="1446964"/>
              <a:ext cx="6158420" cy="1476436"/>
            </a:xfrm>
            <a:prstGeom prst="rect">
              <a:avLst/>
            </a:prstGeom>
            <a:solidFill>
              <a:schemeClr val="tx1">
                <a:lumMod val="40000"/>
                <a:lumOff val="60000"/>
              </a:schemeClr>
            </a:solidFill>
            <a:ln>
              <a:noFill/>
            </a:ln>
          </p:spPr>
        </p:pic>
      </p:grpSp>
    </p:spTree>
    <p:extLst>
      <p:ext uri="{BB962C8B-B14F-4D97-AF65-F5344CB8AC3E}">
        <p14:creationId xmlns:p14="http://schemas.microsoft.com/office/powerpoint/2010/main" val="944615705"/>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Bindings in JavaScript</a:t>
            </a:r>
            <a:endParaRPr lang="en-US" dirty="0"/>
          </a:p>
        </p:txBody>
      </p:sp>
      <p:pic>
        <p:nvPicPr>
          <p:cNvPr id="5" name="Picture 4"/>
          <p:cNvPicPr>
            <a:picLocks noChangeAspect="1"/>
          </p:cNvPicPr>
          <p:nvPr/>
        </p:nvPicPr>
        <p:blipFill>
          <a:blip r:embed="rId3"/>
          <a:stretch>
            <a:fillRect/>
          </a:stretch>
        </p:blipFill>
        <p:spPr>
          <a:xfrm>
            <a:off x="608744" y="1325827"/>
            <a:ext cx="8743950" cy="2362200"/>
          </a:xfrm>
          <a:prstGeom prst="rect">
            <a:avLst/>
          </a:prstGeom>
          <a:ln>
            <a:solidFill>
              <a:schemeClr val="bg1">
                <a:lumMod val="50000"/>
              </a:schemeClr>
            </a:solidFill>
          </a:ln>
        </p:spPr>
      </p:pic>
      <p:pic>
        <p:nvPicPr>
          <p:cNvPr id="6" name="Picture 5"/>
          <p:cNvPicPr>
            <a:picLocks noChangeAspect="1"/>
          </p:cNvPicPr>
          <p:nvPr/>
        </p:nvPicPr>
        <p:blipFill>
          <a:blip r:embed="rId4"/>
          <a:stretch>
            <a:fillRect/>
          </a:stretch>
        </p:blipFill>
        <p:spPr>
          <a:xfrm>
            <a:off x="608744" y="3871912"/>
            <a:ext cx="7343775" cy="942975"/>
          </a:xfrm>
          <a:prstGeom prst="rect">
            <a:avLst/>
          </a:prstGeom>
          <a:ln>
            <a:solidFill>
              <a:schemeClr val="bg1">
                <a:lumMod val="50000"/>
              </a:schemeClr>
            </a:solidFill>
          </a:ln>
        </p:spPr>
      </p:pic>
    </p:spTree>
    <p:extLst>
      <p:ext uri="{BB962C8B-B14F-4D97-AF65-F5344CB8AC3E}">
        <p14:creationId xmlns:p14="http://schemas.microsoft.com/office/powerpoint/2010/main" val="156868112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Event Hander Bindings</a:t>
            </a:r>
            <a:endParaRPr lang="en-US" dirty="0"/>
          </a:p>
        </p:txBody>
      </p:sp>
      <p:sp>
        <p:nvSpPr>
          <p:cNvPr id="5" name="Text Placeholder 4"/>
          <p:cNvSpPr>
            <a:spLocks noGrp="1"/>
          </p:cNvSpPr>
          <p:nvPr>
            <p:ph type="body" sz="quarter" idx="10"/>
          </p:nvPr>
        </p:nvSpPr>
        <p:spPr/>
        <p:txBody>
          <a:bodyPr/>
          <a:lstStyle/>
          <a:p>
            <a:r>
              <a:rPr lang="en-US" dirty="0" smtClean="0"/>
              <a:t>Event handlers added using </a:t>
            </a:r>
            <a:r>
              <a:rPr lang="en-US" dirty="0" err="1" smtClean="0"/>
              <a:t>addHandlerAsync</a:t>
            </a:r>
            <a:endParaRPr lang="en-US" dirty="0" smtClean="0"/>
          </a:p>
          <a:p>
            <a:pPr lvl="1"/>
            <a:r>
              <a:rPr lang="en-US" dirty="0" smtClean="0"/>
              <a:t>Callback function called automatically when user updates binding content</a:t>
            </a:r>
            <a:endParaRPr lang="en-US" dirty="0"/>
          </a:p>
        </p:txBody>
      </p:sp>
      <p:pic>
        <p:nvPicPr>
          <p:cNvPr id="4" name="Picture 3"/>
          <p:cNvPicPr>
            <a:picLocks noChangeAspect="1"/>
          </p:cNvPicPr>
          <p:nvPr/>
        </p:nvPicPr>
        <p:blipFill>
          <a:blip r:embed="rId3"/>
          <a:stretch>
            <a:fillRect/>
          </a:stretch>
        </p:blipFill>
        <p:spPr>
          <a:xfrm>
            <a:off x="698865" y="2802548"/>
            <a:ext cx="10439400" cy="1581150"/>
          </a:xfrm>
          <a:prstGeom prst="rect">
            <a:avLst/>
          </a:prstGeom>
          <a:ln>
            <a:solidFill>
              <a:schemeClr val="bg1">
                <a:lumMod val="50000"/>
              </a:schemeClr>
            </a:solidFill>
          </a:ln>
        </p:spPr>
      </p:pic>
    </p:spTree>
    <p:extLst>
      <p:ext uri="{BB962C8B-B14F-4D97-AF65-F5344CB8AC3E}">
        <p14:creationId xmlns:p14="http://schemas.microsoft.com/office/powerpoint/2010/main" val="208970797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App using Bindings and Event Handlers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76985228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Changes with Word 2016</a:t>
            </a:r>
            <a:endParaRPr lang="en-US" dirty="0"/>
          </a:p>
        </p:txBody>
      </p:sp>
    </p:spTree>
    <p:extLst>
      <p:ext uri="{BB962C8B-B14F-4D97-AF65-F5344CB8AC3E}">
        <p14:creationId xmlns:p14="http://schemas.microsoft.com/office/powerpoint/2010/main" val="142681908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Office.js</a:t>
            </a:r>
            <a:r>
              <a:rPr lang="en-US" dirty="0" smtClean="0"/>
              <a:t> API Changes</a:t>
            </a:r>
            <a:endParaRPr lang="en-US" dirty="0"/>
          </a:p>
        </p:txBody>
      </p:sp>
      <p:sp>
        <p:nvSpPr>
          <p:cNvPr id="4" name="Text Placeholder 3"/>
          <p:cNvSpPr>
            <a:spLocks noGrp="1"/>
          </p:cNvSpPr>
          <p:nvPr>
            <p:ph type="body" sz="quarter" idx="10"/>
          </p:nvPr>
        </p:nvSpPr>
        <p:spPr/>
        <p:txBody>
          <a:bodyPr/>
          <a:lstStyle/>
          <a:p>
            <a:r>
              <a:rPr lang="en-US" dirty="0" smtClean="0"/>
              <a:t>Original </a:t>
            </a:r>
            <a:r>
              <a:rPr lang="en-US" dirty="0" err="1" smtClean="0"/>
              <a:t>Office.js</a:t>
            </a:r>
            <a:r>
              <a:rPr lang="en-US" dirty="0" smtClean="0"/>
              <a:t> release was very </a:t>
            </a:r>
            <a:r>
              <a:rPr lang="en-US" dirty="0" err="1" smtClean="0"/>
              <a:t>async</a:t>
            </a:r>
            <a:r>
              <a:rPr lang="en-US" dirty="0" smtClean="0"/>
              <a:t> focused</a:t>
            </a:r>
          </a:p>
          <a:p>
            <a:pPr lvl="1"/>
            <a:r>
              <a:rPr lang="en-US" dirty="0" smtClean="0"/>
              <a:t>Challenging to do batch operations</a:t>
            </a:r>
          </a:p>
          <a:p>
            <a:pPr lvl="1"/>
            <a:r>
              <a:rPr lang="en-US" dirty="0" smtClean="0"/>
              <a:t>Very transactional to interact with a document</a:t>
            </a:r>
          </a:p>
          <a:p>
            <a:endParaRPr lang="en-US" dirty="0" smtClean="0"/>
          </a:p>
          <a:p>
            <a:r>
              <a:rPr lang="en-US" dirty="0" smtClean="0"/>
              <a:t>New API more similar to the SharePoint CSOM</a:t>
            </a:r>
          </a:p>
          <a:p>
            <a:endParaRPr lang="en-US" dirty="0"/>
          </a:p>
          <a:p>
            <a:endParaRPr lang="en-US" dirty="0"/>
          </a:p>
        </p:txBody>
      </p:sp>
    </p:spTree>
    <p:extLst>
      <p:ext uri="{BB962C8B-B14F-4D97-AF65-F5344CB8AC3E}">
        <p14:creationId xmlns:p14="http://schemas.microsoft.com/office/powerpoint/2010/main" val="8857996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Introduction to </a:t>
            </a:r>
            <a:r>
              <a:rPr lang="en-US" dirty="0" smtClean="0"/>
              <a:t>Excel Add-ins</a:t>
            </a:r>
            <a:endParaRPr lang="en-US" dirty="0"/>
          </a:p>
          <a:p>
            <a:r>
              <a:rPr lang="en-US" dirty="0"/>
              <a:t>Developing </a:t>
            </a:r>
            <a:r>
              <a:rPr lang="en-US" dirty="0" smtClean="0"/>
              <a:t>Excel Add-ins</a:t>
            </a:r>
            <a:endParaRPr lang="en-US" dirty="0"/>
          </a:p>
          <a:p>
            <a:r>
              <a:rPr lang="en-US" dirty="0"/>
              <a:t>Reading and Writing with Documents</a:t>
            </a:r>
          </a:p>
          <a:p>
            <a:r>
              <a:rPr lang="en-US" dirty="0"/>
              <a:t>Document </a:t>
            </a:r>
            <a:r>
              <a:rPr lang="en-US" dirty="0" smtClean="0"/>
              <a:t>Bindings</a:t>
            </a:r>
          </a:p>
          <a:p>
            <a:r>
              <a:rPr lang="en-US" dirty="0" smtClean="0"/>
              <a:t>Changes with Excel 2016</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RequestContext</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All actions that target a Excel workbook start by getting reference to the Excel context:</a:t>
            </a:r>
          </a:p>
          <a:p>
            <a:endParaRPr lang="en-US" dirty="0" smtClean="0"/>
          </a:p>
          <a:p>
            <a:pPr marL="284162" lvl="1" indent="0">
              <a:buNone/>
            </a:pP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var</a:t>
            </a:r>
            <a:r>
              <a:rPr lang="en-US" dirty="0" smtClean="0">
                <a:latin typeface="Courier New" charset="0"/>
                <a:ea typeface="Courier New" charset="0"/>
                <a:cs typeface="Courier New" charset="0"/>
              </a:rPr>
              <a:t> context = new </a:t>
            </a:r>
            <a:r>
              <a:rPr lang="en-US" dirty="0" err="1" smtClean="0">
                <a:latin typeface="Courier New" charset="0"/>
                <a:ea typeface="Courier New" charset="0"/>
                <a:cs typeface="Courier New" charset="0"/>
              </a:rPr>
              <a:t>Excel.RequestContext</a:t>
            </a:r>
            <a:r>
              <a:rPr lang="en-US" dirty="0" smtClean="0">
                <a:latin typeface="Courier New" charset="0"/>
                <a:ea typeface="Courier New" charset="0"/>
                <a:cs typeface="Courier New" charset="0"/>
              </a:rPr>
              <a:t>();</a:t>
            </a:r>
          </a:p>
          <a:p>
            <a:endParaRPr lang="en-US" dirty="0" smtClean="0"/>
          </a:p>
          <a:p>
            <a:r>
              <a:rPr lang="en-US" dirty="0" smtClean="0"/>
              <a:t>Contains queue of commands to be performed on doc</a:t>
            </a:r>
          </a:p>
          <a:p>
            <a:r>
              <a:rPr lang="en-US" dirty="0" smtClean="0"/>
              <a:t>Bridge between Office Add-in &amp; Excel application</a:t>
            </a:r>
          </a:p>
          <a:p>
            <a:r>
              <a:rPr lang="en-US" dirty="0" smtClean="0"/>
              <a:t>Execute operations in batches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40</a:t>
            </a:fld>
            <a:endParaRPr lang="en-US" dirty="0"/>
          </a:p>
        </p:txBody>
      </p:sp>
    </p:spTree>
    <p:extLst>
      <p:ext uri="{BB962C8B-B14F-4D97-AF65-F5344CB8AC3E}">
        <p14:creationId xmlns:p14="http://schemas.microsoft.com/office/powerpoint/2010/main" val="131421859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execAsync</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Submits request queue to Excel via the context</a:t>
            </a:r>
          </a:p>
          <a:p>
            <a:r>
              <a:rPr lang="en-US" dirty="0" smtClean="0"/>
              <a:t>Returns promise object</a:t>
            </a:r>
            <a:endParaRPr lang="en-US" sz="2000" dirty="0" smtClean="0">
              <a:latin typeface="Courier New" charset="0"/>
              <a:ea typeface="Courier New" charset="0"/>
              <a:cs typeface="Courier New" charset="0"/>
            </a:endParaRPr>
          </a:p>
          <a:p>
            <a:pPr marL="0" indent="0">
              <a:buNone/>
            </a:pPr>
            <a:endParaRPr lang="en-US" sz="2000" dirty="0">
              <a:latin typeface="Courier New" charset="0"/>
              <a:ea typeface="Courier New" charset="0"/>
              <a:cs typeface="Courier New" charset="0"/>
            </a:endParaRP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err="1">
                <a:latin typeface="Courier New" charset="0"/>
                <a:ea typeface="Courier New" charset="0"/>
                <a:cs typeface="Courier New" charset="0"/>
              </a:rPr>
              <a:t>ctx</a:t>
            </a:r>
            <a:r>
              <a:rPr lang="en-US" sz="2000" dirty="0">
                <a:latin typeface="Courier New" charset="0"/>
                <a:ea typeface="Courier New" charset="0"/>
                <a:cs typeface="Courier New" charset="0"/>
              </a:rPr>
              <a:t> = new </a:t>
            </a:r>
            <a:r>
              <a:rPr lang="en-US" sz="2000" dirty="0" smtClean="0">
                <a:latin typeface="Courier New" charset="0"/>
                <a:ea typeface="Courier New" charset="0"/>
                <a:cs typeface="Courier New" charset="0"/>
              </a:rPr>
              <a:t>Excel </a:t>
            </a:r>
            <a:r>
              <a:rPr lang="en-US" sz="2000" dirty="0" err="1" smtClean="0">
                <a:latin typeface="Courier New" charset="0"/>
                <a:ea typeface="Courier New" charset="0"/>
                <a:cs typeface="Courier New" charset="0"/>
              </a:rPr>
              <a:t>RequestContext</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range = </a:t>
            </a:r>
            <a:r>
              <a:rPr lang="en-US" sz="2000" dirty="0" err="1" smtClean="0">
                <a:latin typeface="Courier New" charset="0"/>
                <a:ea typeface="Courier New" charset="0"/>
                <a:cs typeface="Courier New" charset="0"/>
              </a:rPr>
              <a:t>ctx.workbook.worksheets.getActiveWorksheet</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ctx.executeAsync</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then(function () </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console.log</a:t>
            </a:r>
            <a:r>
              <a:rPr lang="en-US" sz="2000" dirty="0">
                <a:latin typeface="Courier New" charset="0"/>
                <a:ea typeface="Courier New" charset="0"/>
                <a:cs typeface="Courier New" charset="0"/>
              </a:rPr>
              <a:t>("Done</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catch(function(error</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console.error</a:t>
            </a:r>
            <a:r>
              <a:rPr lang="en-US" sz="2000" dirty="0" smtClean="0">
                <a:latin typeface="Courier New" charset="0"/>
                <a:ea typeface="Courier New" charset="0"/>
                <a:cs typeface="Courier New" charset="0"/>
              </a:rPr>
              <a:t>(error);</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endParaRPr lang="en-US" sz="2000" dirty="0">
              <a:latin typeface="Courier New" charset="0"/>
              <a:ea typeface="Courier New" charset="0"/>
              <a:cs typeface="Courier New" charset="0"/>
            </a:endParaRPr>
          </a:p>
        </p:txBody>
      </p:sp>
      <p:sp>
        <p:nvSpPr>
          <p:cNvPr id="4" name="Slide Number Placeholder 3"/>
          <p:cNvSpPr>
            <a:spLocks noGrp="1"/>
          </p:cNvSpPr>
          <p:nvPr>
            <p:ph type="sldNum" sz="quarter" idx="12"/>
          </p:nvPr>
        </p:nvSpPr>
        <p:spPr/>
        <p:txBody>
          <a:bodyPr/>
          <a:lstStyle/>
          <a:p>
            <a:fld id="{727B4C2D-45E2-4621-8491-2995EB46A674}" type="slidenum">
              <a:rPr lang="en-US" smtClean="0"/>
              <a:pPr/>
              <a:t>41</a:t>
            </a:fld>
            <a:endParaRPr lang="en-US" dirty="0"/>
          </a:p>
        </p:txBody>
      </p:sp>
    </p:spTree>
    <p:extLst>
      <p:ext uri="{BB962C8B-B14F-4D97-AF65-F5344CB8AC3E}">
        <p14:creationId xmlns:p14="http://schemas.microsoft.com/office/powerpoint/2010/main" val="138641862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oad()</a:t>
            </a:r>
            <a:endParaRPr lang="en-US" dirty="0"/>
          </a:p>
        </p:txBody>
      </p:sp>
      <p:sp>
        <p:nvSpPr>
          <p:cNvPr id="3" name="Text Placeholder 2"/>
          <p:cNvSpPr>
            <a:spLocks noGrp="1"/>
          </p:cNvSpPr>
          <p:nvPr>
            <p:ph type="body" sz="quarter" idx="10"/>
          </p:nvPr>
        </p:nvSpPr>
        <p:spPr/>
        <p:txBody>
          <a:bodyPr/>
          <a:lstStyle/>
          <a:p>
            <a:r>
              <a:rPr lang="en-US" dirty="0" smtClean="0"/>
              <a:t>Specifies what collections, objects &amp; properties are loaded into the object</a:t>
            </a:r>
          </a:p>
          <a:p>
            <a:endParaRPr lang="en-US" dirty="0"/>
          </a:p>
          <a:p>
            <a:pPr marL="0" indent="0">
              <a:buNone/>
            </a:pPr>
            <a:r>
              <a:rPr lang="en-US" sz="2400" dirty="0" err="1" smtClean="0">
                <a:latin typeface="Courier New" charset="0"/>
                <a:ea typeface="Courier New" charset="0"/>
                <a:cs typeface="Courier New" charset="0"/>
              </a:rPr>
              <a:t>ctx.load</a:t>
            </a:r>
            <a:r>
              <a:rPr lang="en-US" sz="2400" dirty="0" smtClean="0">
                <a:latin typeface="Courier New" charset="0"/>
                <a:ea typeface="Courier New" charset="0"/>
                <a:cs typeface="Courier New" charset="0"/>
              </a:rPr>
              <a:t>(object, </a:t>
            </a:r>
            <a:r>
              <a:rPr lang="en-US" sz="2400" dirty="0" err="1" smtClean="0">
                <a:latin typeface="Courier New" charset="0"/>
                <a:ea typeface="Courier New" charset="0"/>
                <a:cs typeface="Courier New" charset="0"/>
              </a:rPr>
              <a:t>loadOptions</a:t>
            </a:r>
            <a:r>
              <a:rPr lang="en-US" sz="2400" dirty="0" smtClean="0">
                <a:latin typeface="Courier New" charset="0"/>
                <a:ea typeface="Courier New" charset="0"/>
                <a:cs typeface="Courier New" charset="0"/>
              </a:rPr>
              <a:t>);</a:t>
            </a:r>
          </a:p>
          <a:p>
            <a:pPr marL="0" indent="0">
              <a:buNone/>
            </a:pPr>
            <a:r>
              <a:rPr lang="en-US" sz="2400" dirty="0" smtClean="0">
                <a:latin typeface="Courier New" charset="0"/>
                <a:ea typeface="Courier New" charset="0"/>
                <a:cs typeface="Courier New" charset="0"/>
              </a:rPr>
              <a:t>// or </a:t>
            </a:r>
          </a:p>
          <a:p>
            <a:pPr marL="0" indent="0">
              <a:buNone/>
            </a:pPr>
            <a:r>
              <a:rPr lang="en-US" sz="2400" dirty="0" err="1" smtClean="0">
                <a:latin typeface="Courier New" charset="0"/>
                <a:ea typeface="Courier New" charset="0"/>
                <a:cs typeface="Courier New" charset="0"/>
              </a:rPr>
              <a:t>object.load</a:t>
            </a:r>
            <a:r>
              <a:rPr lang="en-US" sz="2400" dirty="0" smtClean="0">
                <a:latin typeface="Courier New" charset="0"/>
                <a:ea typeface="Courier New" charset="0"/>
                <a:cs typeface="Courier New" charset="0"/>
              </a:rPr>
              <a:t>(</a:t>
            </a:r>
            <a:r>
              <a:rPr lang="en-US" sz="2400" dirty="0" err="1" smtClean="0">
                <a:latin typeface="Courier New" charset="0"/>
                <a:ea typeface="Courier New" charset="0"/>
                <a:cs typeface="Courier New" charset="0"/>
              </a:rPr>
              <a:t>loadOptions</a:t>
            </a:r>
            <a:r>
              <a:rPr lang="en-US" sz="2400" dirty="0" smtClean="0">
                <a:latin typeface="Courier New" charset="0"/>
                <a:ea typeface="Courier New" charset="0"/>
                <a:cs typeface="Courier New" charset="0"/>
              </a:rPr>
              <a:t>)</a:t>
            </a:r>
            <a:endParaRPr lang="en-US" sz="2400" dirty="0">
              <a:latin typeface="Courier New" charset="0"/>
              <a:ea typeface="Courier New" charset="0"/>
              <a:cs typeface="Courier New" charset="0"/>
            </a:endParaRPr>
          </a:p>
        </p:txBody>
      </p:sp>
      <p:sp>
        <p:nvSpPr>
          <p:cNvPr id="4" name="Slide Number Placeholder 3"/>
          <p:cNvSpPr>
            <a:spLocks noGrp="1"/>
          </p:cNvSpPr>
          <p:nvPr>
            <p:ph type="sldNum" sz="quarter" idx="12"/>
          </p:nvPr>
        </p:nvSpPr>
        <p:spPr/>
        <p:txBody>
          <a:bodyPr/>
          <a:lstStyle/>
          <a:p>
            <a:fld id="{727B4C2D-45E2-4621-8491-2995EB46A674}" type="slidenum">
              <a:rPr lang="en-US" smtClean="0"/>
              <a:pPr/>
              <a:t>42</a:t>
            </a:fld>
            <a:endParaRPr lang="en-US" dirty="0"/>
          </a:p>
        </p:txBody>
      </p:sp>
    </p:spTree>
    <p:extLst>
      <p:ext uri="{BB962C8B-B14F-4D97-AF65-F5344CB8AC3E}">
        <p14:creationId xmlns:p14="http://schemas.microsoft.com/office/powerpoint/2010/main" val="31856188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loadOption</a:t>
            </a:r>
            <a:r>
              <a:rPr lang="en-US" dirty="0" smtClean="0"/>
              <a:t> Object</a:t>
            </a:r>
            <a:endParaRPr lang="en-US" dirty="0"/>
          </a:p>
        </p:txBody>
      </p:sp>
      <p:sp>
        <p:nvSpPr>
          <p:cNvPr id="3" name="Text Placeholder 2"/>
          <p:cNvSpPr>
            <a:spLocks noGrp="1"/>
          </p:cNvSpPr>
          <p:nvPr>
            <p:ph type="body" sz="quarter" idx="10"/>
          </p:nvPr>
        </p:nvSpPr>
        <p:spPr/>
        <p:txBody>
          <a:bodyPr/>
          <a:lstStyle/>
          <a:p>
            <a:r>
              <a:rPr lang="en-US" dirty="0" smtClean="0"/>
              <a:t>Specifies which properties to load &amp; how to page through collections</a:t>
            </a:r>
          </a:p>
          <a:p>
            <a:pPr lvl="1"/>
            <a:r>
              <a:rPr lang="en-US" b="1" dirty="0" smtClean="0"/>
              <a:t>Select: </a:t>
            </a:r>
            <a:r>
              <a:rPr lang="en-US" dirty="0" smtClean="0"/>
              <a:t>specify properties you want to collect</a:t>
            </a:r>
          </a:p>
          <a:p>
            <a:pPr lvl="2"/>
            <a:r>
              <a:rPr lang="en-US" dirty="0" smtClean="0"/>
              <a:t>text, style, font</a:t>
            </a:r>
          </a:p>
          <a:p>
            <a:pPr lvl="1"/>
            <a:r>
              <a:rPr lang="en-US" b="1" dirty="0" smtClean="0"/>
              <a:t>Expand:</a:t>
            </a:r>
            <a:r>
              <a:rPr lang="en-US" dirty="0" smtClean="0"/>
              <a:t> load properties nested Word API objects &amp; collections</a:t>
            </a:r>
          </a:p>
          <a:p>
            <a:pPr lvl="2"/>
            <a:r>
              <a:rPr lang="en-US" dirty="0" smtClean="0"/>
              <a:t>font/color, paragraphs/text</a:t>
            </a:r>
          </a:p>
          <a:p>
            <a:pPr lvl="1"/>
            <a:r>
              <a:rPr lang="en-US" b="1" dirty="0" smtClean="0"/>
              <a:t>Top: </a:t>
            </a:r>
            <a:r>
              <a:rPr lang="en-US" dirty="0" smtClean="0"/>
              <a:t>select only the first N number of items in the collection</a:t>
            </a:r>
          </a:p>
          <a:p>
            <a:pPr lvl="1"/>
            <a:r>
              <a:rPr lang="en-US" b="1" dirty="0" smtClean="0"/>
              <a:t>Skip: </a:t>
            </a:r>
            <a:r>
              <a:rPr lang="en-US" dirty="0" smtClean="0"/>
              <a:t>skip the first N number of items in the collection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43</a:t>
            </a:fld>
            <a:endParaRPr lang="en-US" dirty="0"/>
          </a:p>
        </p:txBody>
      </p:sp>
    </p:spTree>
    <p:extLst>
      <p:ext uri="{BB962C8B-B14F-4D97-AF65-F5344CB8AC3E}">
        <p14:creationId xmlns:p14="http://schemas.microsoft.com/office/powerpoint/2010/main" val="7078835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Ranges</a:t>
            </a:r>
            <a:endParaRPr lang="en-US" dirty="0"/>
          </a:p>
        </p:txBody>
      </p:sp>
      <p:sp>
        <p:nvSpPr>
          <p:cNvPr id="3" name="Text Placeholder 2"/>
          <p:cNvSpPr>
            <a:spLocks noGrp="1"/>
          </p:cNvSpPr>
          <p:nvPr>
            <p:ph type="body" sz="quarter" idx="10"/>
          </p:nvPr>
        </p:nvSpPr>
        <p:spPr/>
        <p:txBody>
          <a:bodyPr/>
          <a:lstStyle/>
          <a:p>
            <a:pPr marL="0" indent="0">
              <a:buNone/>
            </a:pPr>
            <a:r>
              <a:rPr lang="en-US" sz="2000" dirty="0" err="1">
                <a:latin typeface="Courier New" charset="0"/>
                <a:ea typeface="Courier New" charset="0"/>
                <a:cs typeface="Courier New" charset="0"/>
              </a:rPr>
              <a:t>var</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sheetName</a:t>
            </a:r>
            <a:r>
              <a:rPr lang="en-US" sz="2000" dirty="0">
                <a:latin typeface="Courier New" charset="0"/>
                <a:ea typeface="Courier New" charset="0"/>
                <a:cs typeface="Courier New" charset="0"/>
              </a:rPr>
              <a:t> = "</a:t>
            </a:r>
            <a:r>
              <a:rPr lang="en-US" sz="2000" dirty="0" smtClean="0">
                <a:latin typeface="Courier New" charset="0"/>
                <a:ea typeface="Courier New" charset="0"/>
                <a:cs typeface="Courier New" charset="0"/>
              </a:rPr>
              <a:t>Sheet1”;</a:t>
            </a: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err="1">
                <a:latin typeface="Courier New" charset="0"/>
                <a:ea typeface="Courier New" charset="0"/>
                <a:cs typeface="Courier New" charset="0"/>
              </a:rPr>
              <a:t>rangeAddress</a:t>
            </a:r>
            <a:r>
              <a:rPr lang="en-US" sz="2000" dirty="0">
                <a:latin typeface="Courier New" charset="0"/>
                <a:ea typeface="Courier New" charset="0"/>
                <a:cs typeface="Courier New" charset="0"/>
              </a:rPr>
              <a:t> = "</a:t>
            </a:r>
            <a:r>
              <a:rPr lang="en-US" sz="2000" dirty="0" smtClean="0">
                <a:latin typeface="Courier New" charset="0"/>
                <a:ea typeface="Courier New" charset="0"/>
                <a:cs typeface="Courier New" charset="0"/>
              </a:rPr>
              <a:t>F5:G7”;</a:t>
            </a: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err="1">
                <a:latin typeface="Courier New" charset="0"/>
                <a:ea typeface="Courier New" charset="0"/>
                <a:cs typeface="Courier New" charset="0"/>
              </a:rPr>
              <a:t>numberFormat</a:t>
            </a:r>
            <a:r>
              <a:rPr lang="en-US" sz="2000" dirty="0">
                <a:latin typeface="Courier New" charset="0"/>
                <a:ea typeface="Courier New" charset="0"/>
                <a:cs typeface="Courier New" charset="0"/>
              </a:rPr>
              <a:t> = [[null, "d-mmm"], [null, "d-mmm"], [null, null</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values = [["Today", 42147], ["Tomorrow", "5/24"], ["Difference in days", null</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formula = [[</a:t>
            </a:r>
            <a:r>
              <a:rPr lang="en-US" sz="2000" dirty="0" err="1">
                <a:latin typeface="Courier New" charset="0"/>
                <a:ea typeface="Courier New" charset="0"/>
                <a:cs typeface="Courier New" charset="0"/>
              </a:rPr>
              <a:t>null,null</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null,null</a:t>
            </a:r>
            <a:r>
              <a:rPr lang="en-US" sz="2000" dirty="0">
                <a:latin typeface="Courier New" charset="0"/>
                <a:ea typeface="Courier New" charset="0"/>
                <a:cs typeface="Courier New" charset="0"/>
              </a:rPr>
              <a:t>], [null,"=G6-G5</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range = </a:t>
            </a:r>
            <a:r>
              <a:rPr lang="en-US" sz="2000" dirty="0" err="1">
                <a:latin typeface="Courier New" charset="0"/>
                <a:ea typeface="Courier New" charset="0"/>
                <a:cs typeface="Courier New" charset="0"/>
              </a:rPr>
              <a:t>ctx.workbook.worksheets.getItem</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sheetName</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getRange</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rangeAddress</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range.numberFormat</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numberFormat</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range.values</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values;</a:t>
            </a:r>
          </a:p>
          <a:p>
            <a:pPr marL="0" indent="0">
              <a:buNone/>
            </a:pPr>
            <a:r>
              <a:rPr lang="en-US" sz="2000" dirty="0" err="1" smtClean="0">
                <a:latin typeface="Courier New" charset="0"/>
                <a:ea typeface="Courier New" charset="0"/>
                <a:cs typeface="Courier New" charset="0"/>
              </a:rPr>
              <a:t>range.formula</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 formula; </a:t>
            </a:r>
            <a:r>
              <a:rPr lang="en-US" sz="2000" dirty="0" err="1">
                <a:latin typeface="Courier New" charset="0"/>
                <a:ea typeface="Courier New" charset="0"/>
                <a:cs typeface="Courier New" charset="0"/>
              </a:rPr>
              <a:t>range.load</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ctx.executeAsync</a:t>
            </a:r>
            <a:r>
              <a:rPr lang="en-US" sz="2000" dirty="0">
                <a:latin typeface="Courier New" charset="0"/>
                <a:ea typeface="Courier New" charset="0"/>
                <a:cs typeface="Courier New" charset="0"/>
              </a:rPr>
              <a:t>().then(function() { </a:t>
            </a:r>
            <a:r>
              <a:rPr lang="en-US" sz="2000" dirty="0" err="1">
                <a:latin typeface="Courier New" charset="0"/>
                <a:ea typeface="Courier New" charset="0"/>
                <a:cs typeface="Courier New" charset="0"/>
              </a:rPr>
              <a:t>Console.log</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range.text</a:t>
            </a:r>
            <a:r>
              <a:rPr lang="en-US" sz="2000" dirty="0">
                <a:latin typeface="Courier New" charset="0"/>
                <a:ea typeface="Courier New" charset="0"/>
                <a:cs typeface="Courier New" charset="0"/>
              </a:rPr>
              <a:t>); });</a:t>
            </a:r>
          </a:p>
        </p:txBody>
      </p:sp>
      <p:sp>
        <p:nvSpPr>
          <p:cNvPr id="4" name="Slide Number Placeholder 3"/>
          <p:cNvSpPr>
            <a:spLocks noGrp="1"/>
          </p:cNvSpPr>
          <p:nvPr>
            <p:ph type="sldNum" sz="quarter" idx="12"/>
          </p:nvPr>
        </p:nvSpPr>
        <p:spPr/>
        <p:txBody>
          <a:bodyPr/>
          <a:lstStyle/>
          <a:p>
            <a:fld id="{727B4C2D-45E2-4621-8491-2995EB46A674}" type="slidenum">
              <a:rPr lang="en-US" smtClean="0"/>
              <a:pPr/>
              <a:t>44</a:t>
            </a:fld>
            <a:endParaRPr lang="en-US" dirty="0"/>
          </a:p>
        </p:txBody>
      </p:sp>
    </p:spTree>
    <p:extLst>
      <p:ext uri="{BB962C8B-B14F-4D97-AF65-F5344CB8AC3E}">
        <p14:creationId xmlns:p14="http://schemas.microsoft.com/office/powerpoint/2010/main" val="150047476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Exploring </a:t>
            </a:r>
            <a:r>
              <a:rPr lang="en-US" dirty="0" err="1" smtClean="0"/>
              <a:t>Office.js</a:t>
            </a:r>
            <a:r>
              <a:rPr lang="en-US" dirty="0" smtClean="0"/>
              <a:t> in Word 2016</a:t>
            </a:r>
            <a:endParaRPr lang="en-US" dirty="0"/>
          </a:p>
        </p:txBody>
      </p:sp>
      <p:sp>
        <p:nvSpPr>
          <p:cNvPr id="6" name="Text Placeholder 5"/>
          <p:cNvSpPr>
            <a:spLocks noGrp="1"/>
          </p:cNvSpPr>
          <p:nvPr>
            <p:ph type="body" sz="quarter" idx="10"/>
          </p:nvPr>
        </p:nvSpPr>
        <p:spPr/>
        <p:txBody>
          <a:bodyPr/>
          <a:lstStyle/>
          <a:p>
            <a:pPr marL="0" indent="0">
              <a:buNone/>
            </a:pPr>
            <a:r>
              <a:rPr lang="en-US" dirty="0" smtClean="0"/>
              <a:t>demo</a:t>
            </a:r>
            <a:endParaRPr lang="en-US" dirty="0"/>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45</a:t>
            </a:fld>
            <a:endParaRPr lang="en-US" dirty="0"/>
          </a:p>
        </p:txBody>
      </p:sp>
    </p:spTree>
    <p:extLst>
      <p:ext uri="{BB962C8B-B14F-4D97-AF65-F5344CB8AC3E}">
        <p14:creationId xmlns:p14="http://schemas.microsoft.com/office/powerpoint/2010/main" val="111272009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Documentation</a:t>
            </a:r>
            <a:endParaRPr lang="en-US" dirty="0"/>
          </a:p>
        </p:txBody>
      </p:sp>
      <p:sp>
        <p:nvSpPr>
          <p:cNvPr id="6" name="Text Placeholder 5"/>
          <p:cNvSpPr>
            <a:spLocks noGrp="1"/>
          </p:cNvSpPr>
          <p:nvPr>
            <p:ph type="body" sz="quarter" idx="10"/>
          </p:nvPr>
        </p:nvSpPr>
        <p:spPr/>
        <p:txBody>
          <a:bodyPr/>
          <a:lstStyle/>
          <a:p>
            <a:r>
              <a:rPr lang="en-US" dirty="0" smtClean="0"/>
              <a:t>MSDN: Format tables in add-ins for Excel</a:t>
            </a:r>
            <a:endParaRPr lang="en-US" dirty="0"/>
          </a:p>
          <a:p>
            <a:pPr lvl="1"/>
            <a:r>
              <a:rPr lang="en-US" dirty="0">
                <a:hlinkClick r:id="rId2"/>
              </a:rPr>
              <a:t>https://</a:t>
            </a:r>
            <a:r>
              <a:rPr lang="en-US" dirty="0" smtClean="0">
                <a:hlinkClick r:id="rId2"/>
              </a:rPr>
              <a:t>msdn.microsoft.com/EN-US/library/office/dn535872.aspx</a:t>
            </a:r>
            <a:r>
              <a:rPr lang="en-US" dirty="0" smtClean="0"/>
              <a:t>  </a:t>
            </a:r>
            <a:endParaRPr lang="en-US" dirty="0"/>
          </a:p>
          <a:p>
            <a:endParaRPr lang="en-US" dirty="0" smtClean="0"/>
          </a:p>
          <a:p>
            <a:r>
              <a:rPr lang="en-US" dirty="0" smtClean="0"/>
              <a:t>MSDN: Excel Add-ins</a:t>
            </a:r>
            <a:endParaRPr lang="en-US" dirty="0"/>
          </a:p>
          <a:p>
            <a:pPr lvl="1"/>
            <a:r>
              <a:rPr lang="en-US" dirty="0">
                <a:hlinkClick r:id="rId3"/>
              </a:rPr>
              <a:t>https://</a:t>
            </a:r>
            <a:r>
              <a:rPr lang="en-US" dirty="0" smtClean="0">
                <a:hlinkClick r:id="rId3"/>
              </a:rPr>
              <a:t>msdn.microsoft.com/EN-US/library/office/dn833109.aspx</a:t>
            </a:r>
            <a:endParaRPr lang="en-US" dirty="0" smtClean="0"/>
          </a:p>
          <a:p>
            <a:endParaRPr lang="en-US" dirty="0"/>
          </a:p>
          <a:p>
            <a:r>
              <a:rPr lang="en-US" dirty="0" smtClean="0"/>
              <a:t>JavaScript API for Office</a:t>
            </a:r>
          </a:p>
          <a:p>
            <a:pPr lvl="1"/>
            <a:r>
              <a:rPr lang="en-US" dirty="0">
                <a:hlinkClick r:id="rId4"/>
              </a:rPr>
              <a:t>https://</a:t>
            </a:r>
            <a:r>
              <a:rPr lang="en-US" dirty="0" smtClean="0">
                <a:hlinkClick r:id="rId4"/>
              </a:rPr>
              <a:t>msdn.microsoft.com/en-us/library/fp142185.aspx</a:t>
            </a:r>
            <a:r>
              <a:rPr lang="en-US" dirty="0" smtClean="0"/>
              <a:t> </a:t>
            </a:r>
          </a:p>
        </p:txBody>
      </p:sp>
    </p:spTree>
    <p:extLst>
      <p:ext uri="{BB962C8B-B14F-4D97-AF65-F5344CB8AC3E}">
        <p14:creationId xmlns:p14="http://schemas.microsoft.com/office/powerpoint/2010/main" val="17483496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Code Samples</a:t>
            </a:r>
            <a:endParaRPr lang="en-US" dirty="0"/>
          </a:p>
        </p:txBody>
      </p:sp>
      <p:sp>
        <p:nvSpPr>
          <p:cNvPr id="6" name="Text Placeholder 5"/>
          <p:cNvSpPr>
            <a:spLocks noGrp="1"/>
          </p:cNvSpPr>
          <p:nvPr>
            <p:ph type="body" sz="quarter" idx="10"/>
          </p:nvPr>
        </p:nvSpPr>
        <p:spPr/>
        <p:txBody>
          <a:bodyPr/>
          <a:lstStyle/>
          <a:p>
            <a:r>
              <a:rPr lang="en-US" dirty="0" smtClean="0"/>
              <a:t>Office Add-in Samples</a:t>
            </a:r>
          </a:p>
          <a:p>
            <a:pPr lvl="1"/>
            <a:r>
              <a:rPr lang="en-US" dirty="0">
                <a:hlinkClick r:id="rId2"/>
              </a:rPr>
              <a:t>http://dev.office.com/codesamples#?</a:t>
            </a:r>
            <a:r>
              <a:rPr lang="en-US" dirty="0" smtClean="0">
                <a:hlinkClick r:id="rId2"/>
              </a:rPr>
              <a:t>filters=office%20add-ins</a:t>
            </a:r>
            <a:endParaRPr lang="en-US" dirty="0" smtClean="0"/>
          </a:p>
          <a:p>
            <a:endParaRPr lang="en-US" dirty="0"/>
          </a:p>
        </p:txBody>
      </p:sp>
    </p:spTree>
    <p:extLst>
      <p:ext uri="{BB962C8B-B14F-4D97-AF65-F5344CB8AC3E}">
        <p14:creationId xmlns:p14="http://schemas.microsoft.com/office/powerpoint/2010/main" val="127667316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Introduction to Excel Add-ins</a:t>
            </a:r>
          </a:p>
          <a:p>
            <a:r>
              <a:rPr lang="en-US" dirty="0"/>
              <a:t>Developing Excel Add-ins</a:t>
            </a:r>
          </a:p>
          <a:p>
            <a:r>
              <a:rPr lang="en-US" dirty="0"/>
              <a:t>Reading and Writing with Documents</a:t>
            </a:r>
          </a:p>
          <a:p>
            <a:r>
              <a:rPr lang="en-US" dirty="0"/>
              <a:t>Document Bindings</a:t>
            </a:r>
          </a:p>
          <a:p>
            <a:r>
              <a:rPr lang="en-US" dirty="0"/>
              <a:t>Changes with Excel 2016</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82706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4001256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309828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33653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1425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an Office Add-in?</a:t>
            </a:r>
            <a:endParaRPr lang="en-US" dirty="0"/>
          </a:p>
        </p:txBody>
      </p:sp>
      <p:sp>
        <p:nvSpPr>
          <p:cNvPr id="5" name="Content Placeholder 4"/>
          <p:cNvSpPr>
            <a:spLocks noGrp="1"/>
          </p:cNvSpPr>
          <p:nvPr>
            <p:ph type="body" sz="quarter" idx="10"/>
          </p:nvPr>
        </p:nvSpPr>
        <p:spPr/>
        <p:txBody>
          <a:bodyPr/>
          <a:lstStyle/>
          <a:p>
            <a:r>
              <a:rPr lang="en-US" dirty="0" smtClean="0"/>
              <a:t>Web application loaded inside an Office Application</a:t>
            </a:r>
          </a:p>
          <a:p>
            <a:pPr lvl="1"/>
            <a:r>
              <a:rPr lang="en-US" dirty="0" smtClean="0"/>
              <a:t>Embedded inline </a:t>
            </a:r>
            <a:r>
              <a:rPr lang="en-US" dirty="0"/>
              <a:t>or as </a:t>
            </a:r>
            <a:r>
              <a:rPr lang="en-US" dirty="0" smtClean="0"/>
              <a:t>task </a:t>
            </a:r>
            <a:r>
              <a:rPr lang="en-US" dirty="0"/>
              <a:t>pane within documents, mails or appointments.</a:t>
            </a:r>
          </a:p>
          <a:p>
            <a:pPr lvl="1"/>
            <a:r>
              <a:rPr lang="en-US" dirty="0" smtClean="0"/>
              <a:t>Works in Office Applications such as Microsoft Outlook</a:t>
            </a:r>
          </a:p>
          <a:p>
            <a:pPr lvl="1"/>
            <a:r>
              <a:rPr lang="en-US" dirty="0" smtClean="0"/>
              <a:t>Works in Office Web Applications such as OWA</a:t>
            </a:r>
          </a:p>
          <a:p>
            <a:pPr lvl="1"/>
            <a:r>
              <a:rPr lang="en-US" dirty="0" smtClean="0"/>
              <a:t>Works in </a:t>
            </a:r>
            <a:r>
              <a:rPr lang="en-US" dirty="0"/>
              <a:t>mobile Office </a:t>
            </a:r>
            <a:r>
              <a:rPr lang="en-US" dirty="0" smtClean="0"/>
              <a:t>clients</a:t>
            </a:r>
          </a:p>
          <a:p>
            <a:pPr lvl="1"/>
            <a:endParaRPr lang="en-US" dirty="0"/>
          </a:p>
          <a:p>
            <a:r>
              <a:rPr lang="en-US" dirty="0" smtClean="0"/>
              <a:t>Office application extensions using Web technologies</a:t>
            </a:r>
          </a:p>
          <a:p>
            <a:pPr lvl="1"/>
            <a:r>
              <a:rPr lang="en-US" dirty="0" smtClean="0"/>
              <a:t>HTML 5 and CSS used to construct user interface</a:t>
            </a:r>
          </a:p>
          <a:p>
            <a:pPr lvl="1"/>
            <a:r>
              <a:rPr lang="en-US" dirty="0" smtClean="0"/>
              <a:t>JavaScript and jQuery used to add executable logic and event handlers</a:t>
            </a:r>
          </a:p>
          <a:p>
            <a:pPr lvl="1"/>
            <a:r>
              <a:rPr lang="en-US" dirty="0" smtClean="0"/>
              <a:t>Add-in can provided code to read/write content to/from Office documents</a:t>
            </a:r>
          </a:p>
          <a:p>
            <a:pPr lvl="1"/>
            <a:r>
              <a:rPr lang="en-US" dirty="0"/>
              <a:t>Add-in </a:t>
            </a:r>
            <a:r>
              <a:rPr lang="en-US" dirty="0" smtClean="0"/>
              <a:t>can call Web services hosted over Internet or running within local network</a:t>
            </a:r>
          </a:p>
        </p:txBody>
      </p:sp>
    </p:spTree>
    <p:extLst>
      <p:ext uri="{BB962C8B-B14F-4D97-AF65-F5344CB8AC3E}">
        <p14:creationId xmlns:p14="http://schemas.microsoft.com/office/powerpoint/2010/main" val="1662739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Designing </a:t>
            </a:r>
            <a:r>
              <a:rPr lang="en-US" dirty="0"/>
              <a:t>Office </a:t>
            </a:r>
            <a:r>
              <a:rPr lang="en-US" dirty="0" smtClean="0"/>
              <a:t>Add-ins - Shapes</a:t>
            </a:r>
            <a:endParaRPr lang="en-US" dirty="0"/>
          </a:p>
        </p:txBody>
      </p:sp>
      <p:sp>
        <p:nvSpPr>
          <p:cNvPr id="5" name="Content Placeholder 4"/>
          <p:cNvSpPr>
            <a:spLocks noGrp="1"/>
          </p:cNvSpPr>
          <p:nvPr>
            <p:ph type="body" sz="quarter" idx="10"/>
          </p:nvPr>
        </p:nvSpPr>
        <p:spPr/>
        <p:txBody>
          <a:bodyPr/>
          <a:lstStyle/>
          <a:p>
            <a:r>
              <a:rPr lang="en-US" dirty="0"/>
              <a:t>Office </a:t>
            </a:r>
            <a:r>
              <a:rPr lang="en-US" dirty="0" smtClean="0"/>
              <a:t>Add-ins </a:t>
            </a:r>
            <a:r>
              <a:rPr lang="en-US" dirty="0"/>
              <a:t>come </a:t>
            </a:r>
            <a:r>
              <a:rPr lang="en-US" dirty="0" smtClean="0"/>
              <a:t>in different shapes</a:t>
            </a:r>
          </a:p>
          <a:p>
            <a:pPr lvl="1"/>
            <a:r>
              <a:rPr lang="en-US" dirty="0" smtClean="0"/>
              <a:t>Task Pane </a:t>
            </a:r>
            <a:r>
              <a:rPr lang="en-US" dirty="0"/>
              <a:t>Add-in</a:t>
            </a:r>
            <a:endParaRPr lang="en-US" i="1" dirty="0" smtClean="0">
              <a:solidFill>
                <a:schemeClr val="tx2">
                  <a:lumMod val="50000"/>
                </a:schemeClr>
              </a:solidFill>
            </a:endParaRPr>
          </a:p>
          <a:p>
            <a:pPr lvl="1"/>
            <a:r>
              <a:rPr lang="en-US" dirty="0" smtClean="0"/>
              <a:t>Content </a:t>
            </a:r>
            <a:r>
              <a:rPr lang="en-US" dirty="0"/>
              <a:t>Add-in</a:t>
            </a:r>
            <a:endParaRPr lang="en-US" dirty="0" smtClean="0"/>
          </a:p>
          <a:p>
            <a:pPr lvl="1"/>
            <a:r>
              <a:rPr lang="en-US" dirty="0" smtClean="0"/>
              <a:t>Mail Add-in</a:t>
            </a:r>
          </a:p>
          <a:p>
            <a:pPr lvl="1"/>
            <a:r>
              <a:rPr lang="en-US" dirty="0" smtClean="0"/>
              <a:t>Mail Compose Add-in</a:t>
            </a:r>
            <a:endParaRPr lang="en-US" i="1" dirty="0">
              <a:solidFill>
                <a:schemeClr val="tx2">
                  <a:lumMod val="50000"/>
                </a:schemeClr>
              </a:solidFill>
            </a:endParaRPr>
          </a:p>
          <a:p>
            <a:pPr lvl="1"/>
            <a:endParaRPr lang="en-US" i="1" dirty="0" smtClean="0">
              <a:solidFill>
                <a:schemeClr val="tx2">
                  <a:lumMod val="50000"/>
                </a:schemeClr>
              </a:solidFill>
            </a:endParaRPr>
          </a:p>
        </p:txBody>
      </p:sp>
      <p:sp>
        <p:nvSpPr>
          <p:cNvPr id="7" name="Rectangle 2"/>
          <p:cNvSpPr>
            <a:spLocks noChangeArrowheads="1"/>
          </p:cNvSpPr>
          <p:nvPr/>
        </p:nvSpPr>
        <p:spPr bwMode="auto">
          <a:xfrm>
            <a:off x="1588" y="-196732"/>
            <a:ext cx="12185651"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177" tIns="58589" rIns="117177" bIns="58589" numCol="1" anchor="ctr" anchorCtr="0" compatLnSpc="1">
            <a:prstTxWarp prst="textNoShape">
              <a:avLst/>
            </a:prstTxWarp>
            <a:spAutoFit/>
          </a:bodyPr>
          <a:lstStyle/>
          <a:p>
            <a:endParaRPr lang="en-US" sz="1799"/>
          </a:p>
        </p:txBody>
      </p:sp>
      <p:sp>
        <p:nvSpPr>
          <p:cNvPr id="9" name="Rectangle 4"/>
          <p:cNvSpPr>
            <a:spLocks noChangeArrowheads="1"/>
          </p:cNvSpPr>
          <p:nvPr/>
        </p:nvSpPr>
        <p:spPr bwMode="auto">
          <a:xfrm>
            <a:off x="1587" y="-196732"/>
            <a:ext cx="236708"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7177" tIns="58589" rIns="117177" bIns="58589" numCol="1" anchor="ctr" anchorCtr="0" compatLnSpc="1">
            <a:prstTxWarp prst="textNoShape">
              <a:avLst/>
            </a:prstTxWarp>
            <a:spAutoFit/>
          </a:bodyPr>
          <a:lstStyle/>
          <a:p>
            <a:endParaRPr lang="en-US" sz="1799"/>
          </a:p>
        </p:txBody>
      </p:sp>
      <p:grpSp>
        <p:nvGrpSpPr>
          <p:cNvPr id="11" name="Group 10"/>
          <p:cNvGrpSpPr/>
          <p:nvPr/>
        </p:nvGrpSpPr>
        <p:grpSpPr>
          <a:xfrm>
            <a:off x="3342829" y="3980698"/>
            <a:ext cx="2481144" cy="2070759"/>
            <a:chOff x="8415338" y="3969071"/>
            <a:chExt cx="3516163" cy="2594233"/>
          </a:xfrm>
        </p:grpSpPr>
        <p:sp>
          <p:nvSpPr>
            <p:cNvPr id="61" name="Rectangle 6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2" name="Rectangle 61"/>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Excel Application</a:t>
              </a:r>
              <a:endParaRPr lang="en-US" sz="1200" b="1" kern="0" dirty="0">
                <a:solidFill>
                  <a:schemeClr val="tx1">
                    <a:lumMod val="50000"/>
                    <a:lumOff val="50000"/>
                  </a:schemeClr>
                </a:solidFill>
              </a:endParaRPr>
            </a:p>
          </p:txBody>
        </p:sp>
      </p:grpSp>
      <p:grpSp>
        <p:nvGrpSpPr>
          <p:cNvPr id="12" name="Group 11"/>
          <p:cNvGrpSpPr/>
          <p:nvPr/>
        </p:nvGrpSpPr>
        <p:grpSpPr>
          <a:xfrm>
            <a:off x="483954" y="3980698"/>
            <a:ext cx="2481144" cy="2070759"/>
            <a:chOff x="8415338" y="3969071"/>
            <a:chExt cx="3516163" cy="2594233"/>
          </a:xfrm>
        </p:grpSpPr>
        <p:sp>
          <p:nvSpPr>
            <p:cNvPr id="59" name="Rectangle 58"/>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0" name="Rectangle 59"/>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latin typeface="Segoe UI"/>
                </a:rPr>
                <a:t>Word Application</a:t>
              </a:r>
              <a:endParaRPr lang="en-US" sz="1200" b="1" kern="0" dirty="0">
                <a:solidFill>
                  <a:schemeClr val="tx1">
                    <a:lumMod val="50000"/>
                    <a:lumOff val="50000"/>
                  </a:schemeClr>
                </a:solidFill>
                <a:latin typeface="Segoe UI"/>
              </a:endParaRPr>
            </a:p>
          </p:txBody>
        </p:sp>
      </p:grpSp>
      <p:sp>
        <p:nvSpPr>
          <p:cNvPr id="13" name="Rectangle 12"/>
          <p:cNvSpPr/>
          <p:nvPr/>
        </p:nvSpPr>
        <p:spPr>
          <a:xfrm>
            <a:off x="560757" y="4478962"/>
            <a:ext cx="1612100" cy="1492454"/>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grpSp>
        <p:nvGrpSpPr>
          <p:cNvPr id="14" name="Group 13"/>
          <p:cNvGrpSpPr/>
          <p:nvPr/>
        </p:nvGrpSpPr>
        <p:grpSpPr>
          <a:xfrm>
            <a:off x="6217382" y="3980698"/>
            <a:ext cx="2481144" cy="2070759"/>
            <a:chOff x="8415338" y="3969071"/>
            <a:chExt cx="3516163" cy="2594233"/>
          </a:xfrm>
        </p:grpSpPr>
        <p:sp>
          <p:nvSpPr>
            <p:cNvPr id="57" name="Rectangle 56"/>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58" name="Rectangle 57"/>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sp>
        <p:nvSpPr>
          <p:cNvPr id="15" name="Rectangle 14"/>
          <p:cNvSpPr/>
          <p:nvPr/>
        </p:nvSpPr>
        <p:spPr>
          <a:xfrm>
            <a:off x="3452405" y="4478962"/>
            <a:ext cx="2247673"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sp>
        <p:nvSpPr>
          <p:cNvPr id="16" name="Rectangle 15"/>
          <p:cNvSpPr/>
          <p:nvPr/>
        </p:nvSpPr>
        <p:spPr>
          <a:xfrm>
            <a:off x="6334118" y="4478962"/>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sp>
        <p:nvSpPr>
          <p:cNvPr id="17" name="Rectangle 16"/>
          <p:cNvSpPr/>
          <p:nvPr/>
        </p:nvSpPr>
        <p:spPr>
          <a:xfrm>
            <a:off x="7455866" y="4478962"/>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Selected Message</a:t>
            </a:r>
            <a:endParaRPr lang="en-US" sz="1200" kern="0" spc="-67" dirty="0">
              <a:solidFill>
                <a:schemeClr val="tx2"/>
              </a:solidFill>
              <a:latin typeface="Segoe UI Light"/>
              <a:ea typeface="Segoe UI" pitchFamily="34" charset="0"/>
              <a:cs typeface="Segoe UI" pitchFamily="34" charset="0"/>
            </a:endParaRPr>
          </a:p>
        </p:txBody>
      </p:sp>
      <p:sp>
        <p:nvSpPr>
          <p:cNvPr id="18" name="Rectangle 17"/>
          <p:cNvSpPr/>
          <p:nvPr/>
        </p:nvSpPr>
        <p:spPr>
          <a:xfrm>
            <a:off x="2248476" y="4410680"/>
            <a:ext cx="708090" cy="164848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Task Pane App</a:t>
            </a:r>
            <a:endParaRPr lang="en-US" sz="1200" kern="0" spc="-67" dirty="0">
              <a:latin typeface="Segoe UI Light"/>
              <a:ea typeface="Segoe UI" pitchFamily="34" charset="0"/>
              <a:cs typeface="Segoe UI" pitchFamily="34" charset="0"/>
            </a:endParaRPr>
          </a:p>
        </p:txBody>
      </p:sp>
      <p:sp>
        <p:nvSpPr>
          <p:cNvPr id="19" name="Rectangle 18"/>
          <p:cNvSpPr/>
          <p:nvPr/>
        </p:nvSpPr>
        <p:spPr>
          <a:xfrm>
            <a:off x="4810539" y="5364852"/>
            <a:ext cx="796940" cy="5338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Content </a:t>
            </a:r>
            <a:br>
              <a:rPr lang="en-US" sz="1200" kern="0" spc="-67" dirty="0" smtClean="0">
                <a:latin typeface="Segoe UI Light"/>
                <a:ea typeface="Segoe UI" pitchFamily="34" charset="0"/>
                <a:cs typeface="Segoe UI" pitchFamily="34" charset="0"/>
              </a:rPr>
            </a:br>
            <a:r>
              <a:rPr lang="en-US" sz="1200" kern="0" spc="-67" dirty="0" smtClean="0">
                <a:latin typeface="Segoe UI Light"/>
                <a:ea typeface="Segoe UI" pitchFamily="34" charset="0"/>
                <a:cs typeface="Segoe UI" pitchFamily="34" charset="0"/>
              </a:rPr>
              <a:t>App</a:t>
            </a:r>
            <a:endParaRPr lang="en-US" sz="1200" kern="0" spc="-67" dirty="0">
              <a:latin typeface="Segoe UI Light"/>
              <a:ea typeface="Segoe UI" pitchFamily="34" charset="0"/>
              <a:cs typeface="Segoe UI" pitchFamily="34" charset="0"/>
            </a:endParaRPr>
          </a:p>
        </p:txBody>
      </p:sp>
      <p:sp>
        <p:nvSpPr>
          <p:cNvPr id="20" name="Rectangle 19"/>
          <p:cNvSpPr/>
          <p:nvPr/>
        </p:nvSpPr>
        <p:spPr>
          <a:xfrm>
            <a:off x="7551816" y="4898277"/>
            <a:ext cx="934683" cy="35921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App</a:t>
            </a:r>
            <a:endParaRPr lang="en-US" sz="1200" kern="0" spc="-67" dirty="0">
              <a:latin typeface="Segoe UI Light"/>
              <a:ea typeface="Segoe UI" pitchFamily="34" charset="0"/>
              <a:cs typeface="Segoe UI" pitchFamily="34" charset="0"/>
            </a:endParaRPr>
          </a:p>
        </p:txBody>
      </p:sp>
      <p:cxnSp>
        <p:nvCxnSpPr>
          <p:cNvPr id="21" name="Straight Connector 20"/>
          <p:cNvCxnSpPr/>
          <p:nvPr/>
        </p:nvCxnSpPr>
        <p:spPr>
          <a:xfrm>
            <a:off x="632328" y="4609695"/>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2328" y="474546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32328" y="4886539"/>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32328" y="504471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32328" y="5364852"/>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32328" y="5531577"/>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32328" y="5689753"/>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32328" y="5830828"/>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70276" y="47454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570276" y="488653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570276" y="504471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570276" y="51729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570276" y="530878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570276" y="545084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568263" y="558916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568263" y="5737135"/>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406942" y="473183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416830" y="486105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416830" y="499349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425489" y="512689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416830" y="527650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416829" y="5408934"/>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425489" y="554234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425488" y="567612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406942" y="580890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551816" y="545248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551816" y="557553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551816" y="5707965"/>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51816" y="583969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551684" y="4686508"/>
            <a:ext cx="659796" cy="92333"/>
          </a:xfrm>
          <a:prstGeom prst="rect">
            <a:avLst/>
          </a:prstGeom>
          <a:noFill/>
        </p:spPr>
        <p:txBody>
          <a:bodyPr wrap="none" lIns="0" tIns="0" rIns="0" bIns="0" rtlCol="0">
            <a:spAutoFit/>
          </a:bodyPr>
          <a:lstStyle/>
          <a:p>
            <a:r>
              <a:rPr lang="en-US" sz="600" spc="-70" dirty="0" smtClean="0"/>
              <a:t>Reply </a:t>
            </a:r>
            <a:r>
              <a:rPr lang="fi-FI" sz="600" spc="-70" dirty="0" smtClean="0"/>
              <a:t>| </a:t>
            </a:r>
            <a:r>
              <a:rPr lang="en-US" sz="600" spc="-70" dirty="0"/>
              <a:t> </a:t>
            </a:r>
            <a:r>
              <a:rPr lang="en-US" sz="600" spc="-70" dirty="0" smtClean="0"/>
              <a:t>Reply All </a:t>
            </a:r>
            <a:r>
              <a:rPr lang="fi-FI" sz="600" spc="-70" dirty="0" smtClean="0"/>
              <a:t>| </a:t>
            </a:r>
            <a:r>
              <a:rPr lang="en-US" sz="600" spc="-70" dirty="0" smtClean="0"/>
              <a:t> Forward</a:t>
            </a:r>
          </a:p>
        </p:txBody>
      </p:sp>
      <p:sp>
        <p:nvSpPr>
          <p:cNvPr id="51" name="Rectangle 50"/>
          <p:cNvSpPr/>
          <p:nvPr/>
        </p:nvSpPr>
        <p:spPr>
          <a:xfrm>
            <a:off x="7551816" y="4813885"/>
            <a:ext cx="934683" cy="84392"/>
          </a:xfrm>
          <a:prstGeom prst="rect">
            <a:avLst/>
          </a:prstGeom>
          <a:solidFill>
            <a:schemeClr val="bg2"/>
          </a:solidFill>
          <a:ln w="19050">
            <a:solidFill>
              <a:schemeClr val="bg2"/>
            </a:solidFill>
          </a:ln>
        </p:spPr>
        <p:txBody>
          <a:bodyPr vert="horz" lIns="0" tIns="0" rIns="0" bIns="0" rtlCol="0" anchor="ctr">
            <a:noAutofit/>
          </a:bodyPr>
          <a:lstStyle/>
          <a:p>
            <a:pPr algn="ctr" defTabSz="761183">
              <a:spcBef>
                <a:spcPct val="20000"/>
              </a:spcBef>
            </a:pPr>
            <a:endParaRPr lang="en-US" sz="1200" kern="0" spc="-67" dirty="0">
              <a:latin typeface="Segoe UI Light"/>
              <a:ea typeface="Segoe UI" pitchFamily="34" charset="0"/>
              <a:cs typeface="Segoe UI" pitchFamily="34" charset="0"/>
            </a:endParaRPr>
          </a:p>
        </p:txBody>
      </p:sp>
      <p:sp>
        <p:nvSpPr>
          <p:cNvPr id="52" name="Rectangle 51"/>
          <p:cNvSpPr/>
          <p:nvPr/>
        </p:nvSpPr>
        <p:spPr>
          <a:xfrm>
            <a:off x="7551816" y="4813885"/>
            <a:ext cx="229397" cy="84392"/>
          </a:xfrm>
          <a:prstGeom prst="rect">
            <a:avLst/>
          </a:prstGeom>
          <a:solidFill>
            <a:schemeClr val="bg1"/>
          </a:soli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500" kern="0" spc="-67" dirty="0" smtClean="0">
                <a:latin typeface="Segoe UI Light"/>
                <a:ea typeface="Segoe UI" pitchFamily="34" charset="0"/>
                <a:cs typeface="Segoe UI" pitchFamily="34" charset="0"/>
              </a:rPr>
              <a:t>app</a:t>
            </a:r>
            <a:endParaRPr lang="en-US" sz="500" kern="0" spc="-67" dirty="0">
              <a:latin typeface="Segoe UI Light"/>
              <a:ea typeface="Segoe UI" pitchFamily="34" charset="0"/>
              <a:cs typeface="Segoe UI" pitchFamily="34" charset="0"/>
            </a:endParaRPr>
          </a:p>
        </p:txBody>
      </p:sp>
      <p:sp>
        <p:nvSpPr>
          <p:cNvPr id="53" name="TextBox 52"/>
          <p:cNvSpPr txBox="1"/>
          <p:nvPr/>
        </p:nvSpPr>
        <p:spPr>
          <a:xfrm>
            <a:off x="7551684" y="5315261"/>
            <a:ext cx="381195" cy="92333"/>
          </a:xfrm>
          <a:prstGeom prst="rect">
            <a:avLst/>
          </a:prstGeom>
          <a:noFill/>
        </p:spPr>
        <p:txBody>
          <a:bodyPr wrap="none" lIns="0" tIns="0" rIns="0" bIns="0" rtlCol="0">
            <a:spAutoFit/>
          </a:bodyPr>
          <a:lstStyle/>
          <a:p>
            <a:r>
              <a:rPr lang="en-US" sz="600" spc="-70" dirty="0" smtClean="0"/>
              <a:t>Message Body</a:t>
            </a:r>
          </a:p>
        </p:txBody>
      </p:sp>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r="50340"/>
          <a:stretch/>
        </p:blipFill>
        <p:spPr>
          <a:xfrm>
            <a:off x="493342" y="3999540"/>
            <a:ext cx="378398" cy="396060"/>
          </a:xfrm>
          <a:prstGeom prst="rect">
            <a:avLst/>
          </a:prstGeom>
        </p:spPr>
      </p:pic>
      <p:pic>
        <p:nvPicPr>
          <p:cNvPr id="55" name="Picture 54"/>
          <p:cNvPicPr>
            <a:picLocks noChangeAspect="1"/>
          </p:cNvPicPr>
          <p:nvPr/>
        </p:nvPicPr>
        <p:blipFill rotWithShape="1">
          <a:blip r:embed="rId4">
            <a:extLst>
              <a:ext uri="{28A0092B-C50C-407E-A947-70E740481C1C}">
                <a14:useLocalDpi xmlns:a14="http://schemas.microsoft.com/office/drawing/2010/main" val="0"/>
              </a:ext>
            </a:extLst>
          </a:blip>
          <a:srcRect r="46952"/>
          <a:stretch/>
        </p:blipFill>
        <p:spPr>
          <a:xfrm>
            <a:off x="3375004" y="3989314"/>
            <a:ext cx="386518" cy="404838"/>
          </a:xfrm>
          <a:prstGeom prst="rect">
            <a:avLst/>
          </a:prstGeom>
        </p:spPr>
      </p:pic>
      <p:pic>
        <p:nvPicPr>
          <p:cNvPr id="56" name="Picture 5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6173940" y="3927230"/>
            <a:ext cx="503096" cy="545215"/>
          </a:xfrm>
          <a:prstGeom prst="rect">
            <a:avLst/>
          </a:prstGeom>
        </p:spPr>
      </p:pic>
      <p:grpSp>
        <p:nvGrpSpPr>
          <p:cNvPr id="63" name="Group 62"/>
          <p:cNvGrpSpPr/>
          <p:nvPr/>
        </p:nvGrpSpPr>
        <p:grpSpPr>
          <a:xfrm>
            <a:off x="9218491" y="3980699"/>
            <a:ext cx="2481144" cy="2070759"/>
            <a:chOff x="8415338" y="3969071"/>
            <a:chExt cx="3516163" cy="2594233"/>
          </a:xfrm>
        </p:grpSpPr>
        <p:sp>
          <p:nvSpPr>
            <p:cNvPr id="64" name="Rectangle 63"/>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65" name="Rectangle 64"/>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grpSp>
        <p:nvGrpSpPr>
          <p:cNvPr id="2" name="Group 1"/>
          <p:cNvGrpSpPr/>
          <p:nvPr/>
        </p:nvGrpSpPr>
        <p:grpSpPr>
          <a:xfrm>
            <a:off x="9335227" y="4478963"/>
            <a:ext cx="592395" cy="1492454"/>
            <a:chOff x="9698640" y="4619640"/>
            <a:chExt cx="1024345" cy="1492454"/>
          </a:xfrm>
        </p:grpSpPr>
        <p:sp>
          <p:nvSpPr>
            <p:cNvPr id="66" name="Rectangle 65"/>
            <p:cNvSpPr/>
            <p:nvPr/>
          </p:nvSpPr>
          <p:spPr>
            <a:xfrm>
              <a:off x="9698640" y="4619640"/>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cxnSp>
          <p:nvCxnSpPr>
            <p:cNvPr id="69" name="Straight Connector 68"/>
            <p:cNvCxnSpPr/>
            <p:nvPr/>
          </p:nvCxnSpPr>
          <p:spPr>
            <a:xfrm>
              <a:off x="9771464" y="487251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781352" y="500173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9781352" y="513416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790011" y="526757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781352" y="541718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781351" y="554961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790011" y="568302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790010" y="581680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771464" y="594958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980452" y="4478962"/>
            <a:ext cx="879810" cy="1492454"/>
            <a:chOff x="10820388" y="4619640"/>
            <a:chExt cx="1114816" cy="1492454"/>
          </a:xfrm>
        </p:grpSpPr>
        <p:sp>
          <p:nvSpPr>
            <p:cNvPr id="67" name="Rectangle 66"/>
            <p:cNvSpPr/>
            <p:nvPr/>
          </p:nvSpPr>
          <p:spPr>
            <a:xfrm>
              <a:off x="10820388" y="4619640"/>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New Message</a:t>
              </a:r>
              <a:endParaRPr lang="en-US" sz="1200" kern="0" spc="-67" dirty="0">
                <a:solidFill>
                  <a:schemeClr val="tx2"/>
                </a:solidFill>
                <a:latin typeface="Segoe UI Light"/>
                <a:ea typeface="Segoe UI" pitchFamily="34" charset="0"/>
                <a:cs typeface="Segoe UI" pitchFamily="34" charset="0"/>
              </a:endParaRPr>
            </a:p>
          </p:txBody>
        </p:sp>
        <p:cxnSp>
          <p:nvCxnSpPr>
            <p:cNvPr id="78" name="Straight Connector 77"/>
            <p:cNvCxnSpPr/>
            <p:nvPr/>
          </p:nvCxnSpPr>
          <p:spPr>
            <a:xfrm>
              <a:off x="10916338" y="559316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0916338" y="571620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0916338" y="584864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0916338" y="598036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0916207" y="4827186"/>
              <a:ext cx="739350" cy="184666"/>
            </a:xfrm>
            <a:prstGeom prst="rect">
              <a:avLst/>
            </a:prstGeom>
            <a:noFill/>
          </p:spPr>
          <p:txBody>
            <a:bodyPr wrap="none" lIns="0" tIns="0" rIns="0" bIns="0" rtlCol="0">
              <a:spAutoFit/>
            </a:bodyPr>
            <a:lstStyle/>
            <a:p>
              <a:r>
                <a:rPr lang="en-US" sz="600" spc="-70" dirty="0" smtClean="0"/>
                <a:t>To:  xxx@yyy.com</a:t>
              </a:r>
            </a:p>
            <a:p>
              <a:r>
                <a:rPr lang="en-US" sz="600" spc="-70" dirty="0" smtClean="0"/>
                <a:t>Subject: Top secret stuff</a:t>
              </a:r>
            </a:p>
          </p:txBody>
        </p:sp>
        <p:sp>
          <p:nvSpPr>
            <p:cNvPr id="85" name="TextBox 84"/>
            <p:cNvSpPr txBox="1"/>
            <p:nvPr/>
          </p:nvSpPr>
          <p:spPr>
            <a:xfrm>
              <a:off x="10916206" y="5455939"/>
              <a:ext cx="381195" cy="92333"/>
            </a:xfrm>
            <a:prstGeom prst="rect">
              <a:avLst/>
            </a:prstGeom>
            <a:noFill/>
          </p:spPr>
          <p:txBody>
            <a:bodyPr wrap="none" lIns="0" tIns="0" rIns="0" bIns="0" rtlCol="0">
              <a:spAutoFit/>
            </a:bodyPr>
            <a:lstStyle/>
            <a:p>
              <a:r>
                <a:rPr lang="en-US" sz="600" spc="-70" dirty="0" smtClean="0"/>
                <a:t>Message Body</a:t>
              </a:r>
            </a:p>
          </p:txBody>
        </p:sp>
      </p:grpSp>
      <p:pic>
        <p:nvPicPr>
          <p:cNvPr id="86" name="Picture 8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9175049" y="3927231"/>
            <a:ext cx="503096" cy="545215"/>
          </a:xfrm>
          <a:prstGeom prst="rect">
            <a:avLst/>
          </a:prstGeom>
        </p:spPr>
      </p:pic>
      <p:sp>
        <p:nvSpPr>
          <p:cNvPr id="87" name="Rectangle 86"/>
          <p:cNvSpPr/>
          <p:nvPr/>
        </p:nvSpPr>
        <p:spPr>
          <a:xfrm>
            <a:off x="10975083" y="4394153"/>
            <a:ext cx="708090" cy="165730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Compose</a:t>
            </a:r>
          </a:p>
          <a:p>
            <a:pPr algn="ctr" defTabSz="761183">
              <a:spcBef>
                <a:spcPct val="20000"/>
              </a:spcBef>
            </a:pPr>
            <a:r>
              <a:rPr lang="en-US" sz="1200" kern="0" spc="-67" dirty="0" smtClean="0">
                <a:latin typeface="Segoe UI Light"/>
                <a:ea typeface="Segoe UI" pitchFamily="34" charset="0"/>
                <a:cs typeface="Segoe UI" pitchFamily="34" charset="0"/>
              </a:rPr>
              <a:t>App</a:t>
            </a:r>
            <a:endParaRPr lang="en-US" sz="1200" kern="0" spc="-67" dirty="0">
              <a:latin typeface="Segoe UI Light"/>
              <a:ea typeface="Segoe UI" pitchFamily="34" charset="0"/>
              <a:cs typeface="Segoe UI" pitchFamily="34" charset="0"/>
            </a:endParaRPr>
          </a:p>
        </p:txBody>
      </p:sp>
      <p:sp>
        <p:nvSpPr>
          <p:cNvPr id="6" name="Freeform 5"/>
          <p:cNvSpPr/>
          <p:nvPr/>
        </p:nvSpPr>
        <p:spPr bwMode="auto">
          <a:xfrm>
            <a:off x="10351479" y="4766310"/>
            <a:ext cx="879231" cy="351692"/>
          </a:xfrm>
          <a:custGeom>
            <a:avLst/>
            <a:gdLst>
              <a:gd name="connsiteX0" fmla="*/ 879231 w 879231"/>
              <a:gd name="connsiteY0" fmla="*/ 0 h 351692"/>
              <a:gd name="connsiteX1" fmla="*/ 293077 w 879231"/>
              <a:gd name="connsiteY1" fmla="*/ 140677 h 351692"/>
              <a:gd name="connsiteX2" fmla="*/ 0 w 879231"/>
              <a:gd name="connsiteY2" fmla="*/ 351692 h 351692"/>
            </a:gdLst>
            <a:ahLst/>
            <a:cxnLst>
              <a:cxn ang="0">
                <a:pos x="connsiteX0" y="connsiteY0"/>
              </a:cxn>
              <a:cxn ang="0">
                <a:pos x="connsiteX1" y="connsiteY1"/>
              </a:cxn>
              <a:cxn ang="0">
                <a:pos x="connsiteX2" y="connsiteY2"/>
              </a:cxn>
            </a:cxnLst>
            <a:rect l="l" t="t" r="r" b="b"/>
            <a:pathLst>
              <a:path w="879231" h="351692">
                <a:moveTo>
                  <a:pt x="879231" y="0"/>
                </a:moveTo>
                <a:cubicBezTo>
                  <a:pt x="659423" y="41031"/>
                  <a:pt x="439615" y="82062"/>
                  <a:pt x="293077" y="140677"/>
                </a:cubicBezTo>
                <a:cubicBezTo>
                  <a:pt x="146538" y="199292"/>
                  <a:pt x="73269" y="275492"/>
                  <a:pt x="0" y="351692"/>
                </a:cubicBezTo>
              </a:path>
            </a:pathLst>
          </a:custGeom>
          <a:noFill/>
          <a:ln w="28575">
            <a:solidFill>
              <a:srgbClr val="C00000"/>
            </a:solidFill>
            <a:headEnd type="oval" w="lg" len="lg"/>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7681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of an Office Add-in</a:t>
            </a:r>
            <a:endParaRPr lang="en-US" dirty="0"/>
          </a:p>
        </p:txBody>
      </p:sp>
      <p:sp>
        <p:nvSpPr>
          <p:cNvPr id="5" name="Content Placeholder 4"/>
          <p:cNvSpPr>
            <a:spLocks noGrp="1"/>
          </p:cNvSpPr>
          <p:nvPr>
            <p:ph type="body" sz="quarter" idx="10"/>
          </p:nvPr>
        </p:nvSpPr>
        <p:spPr/>
        <p:txBody>
          <a:bodyPr/>
          <a:lstStyle/>
          <a:p>
            <a:r>
              <a:rPr lang="en-US" sz="3599" dirty="0"/>
              <a:t>Each </a:t>
            </a:r>
            <a:r>
              <a:rPr lang="en-US" sz="3599" dirty="0" smtClean="0"/>
              <a:t>Office Add-in is </a:t>
            </a:r>
            <a:r>
              <a:rPr lang="en-US" sz="3599" dirty="0"/>
              <a:t>based on XML-based manifest</a:t>
            </a:r>
          </a:p>
          <a:p>
            <a:pPr lvl="1"/>
            <a:r>
              <a:rPr lang="en-US" sz="1999" dirty="0"/>
              <a:t>Manifest points to a Web page</a:t>
            </a:r>
          </a:p>
          <a:p>
            <a:pPr lvl="1"/>
            <a:r>
              <a:rPr lang="en-US" sz="1999" dirty="0"/>
              <a:t>Manifest defines the type of the </a:t>
            </a:r>
            <a:r>
              <a:rPr lang="en-US" sz="1999" dirty="0" smtClean="0"/>
              <a:t>Office Add-in</a:t>
            </a:r>
            <a:endParaRPr lang="en-US" sz="1999" dirty="0"/>
          </a:p>
          <a:p>
            <a:pPr lvl="1"/>
            <a:r>
              <a:rPr lang="en-US" sz="1999" dirty="0"/>
              <a:t>Manifest defines which Office applications it supports</a:t>
            </a:r>
          </a:p>
          <a:p>
            <a:pPr lvl="1"/>
            <a:r>
              <a:rPr lang="en-US" sz="1999" dirty="0"/>
              <a:t>Manifest defines required capabilities</a:t>
            </a:r>
          </a:p>
        </p:txBody>
      </p:sp>
      <p:grpSp>
        <p:nvGrpSpPr>
          <p:cNvPr id="23" name="Group 22"/>
          <p:cNvGrpSpPr/>
          <p:nvPr/>
        </p:nvGrpSpPr>
        <p:grpSpPr>
          <a:xfrm>
            <a:off x="2064127" y="3583742"/>
            <a:ext cx="7598664" cy="2381305"/>
            <a:chOff x="-204092" y="2698032"/>
            <a:chExt cx="7598664" cy="2381305"/>
          </a:xfrm>
        </p:grpSpPr>
        <p:pic>
          <p:nvPicPr>
            <p:cNvPr id="24" name="Picture 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25" name="Group 24"/>
            <p:cNvGrpSpPr/>
            <p:nvPr/>
          </p:nvGrpSpPr>
          <p:grpSpPr>
            <a:xfrm>
              <a:off x="4496652" y="2698032"/>
              <a:ext cx="2897920" cy="2381305"/>
              <a:chOff x="8415338" y="3969071"/>
              <a:chExt cx="3516163" cy="2594233"/>
            </a:xfrm>
          </p:grpSpPr>
          <p:sp>
            <p:nvSpPr>
              <p:cNvPr id="31" name="Rectangle 3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2" name="Rectangle 31"/>
              <p:cNvSpPr/>
              <p:nvPr/>
            </p:nvSpPr>
            <p:spPr>
              <a:xfrm>
                <a:off x="8415338" y="3969071"/>
                <a:ext cx="3502859"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endParaRPr lang="en-US" sz="1166" kern="0" dirty="0">
                  <a:solidFill>
                    <a:srgbClr val="262626">
                      <a:lumMod val="60000"/>
                      <a:lumOff val="40000"/>
                    </a:srgbClr>
                  </a:solidFill>
                  <a:latin typeface="Segoe UI"/>
                </a:endParaRPr>
              </a:p>
            </p:txBody>
          </p:sp>
        </p:grpSp>
        <p:sp>
          <p:nvSpPr>
            <p:cNvPr id="26" name="Rectangle 25"/>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smtClean="0">
                  <a:solidFill>
                    <a:srgbClr val="1B1B1B"/>
                  </a:solidFill>
                  <a:latin typeface="Segoe UI"/>
                </a:rPr>
                <a:t>Office Add-in</a:t>
              </a:r>
              <a:endParaRPr lang="en-US" sz="1166" kern="0" dirty="0">
                <a:solidFill>
                  <a:srgbClr val="1B1B1B"/>
                </a:solidFill>
                <a:latin typeface="Segoe UI"/>
              </a:endParaRPr>
            </a:p>
            <a:p>
              <a:pPr algn="ctr" defTabSz="761183"/>
              <a:r>
                <a:rPr lang="en-US" sz="1166" kern="0" dirty="0">
                  <a:solidFill>
                    <a:srgbClr val="1B1B1B"/>
                  </a:solidFill>
                  <a:latin typeface="Segoe UI"/>
                </a:rPr>
                <a:t>Manifest</a:t>
              </a:r>
            </a:p>
            <a:p>
              <a:pPr algn="ctr" defTabSz="761183"/>
              <a:endParaRPr lang="en-US" sz="1166" kern="0" dirty="0">
                <a:solidFill>
                  <a:srgbClr val="1B1B1B"/>
                </a:solidFill>
                <a:latin typeface="Segoe UI"/>
              </a:endParaRPr>
            </a:p>
            <a:p>
              <a:pPr algn="ctr" defTabSz="761183"/>
              <a:r>
                <a:rPr lang="en-US" sz="833" b="1" kern="0" dirty="0">
                  <a:solidFill>
                    <a:schemeClr val="tx2"/>
                  </a:solidFill>
                  <a:latin typeface="Segoe UI"/>
                </a:rPr>
                <a:t>&lt;XML&gt;</a:t>
              </a:r>
            </a:p>
          </p:txBody>
        </p:sp>
        <p:sp>
          <p:nvSpPr>
            <p:cNvPr id="27" name="Rectangle 26"/>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a:solidFill>
                    <a:srgbClr val="1B1B1B"/>
                  </a:solidFill>
                  <a:latin typeface="Segoe UI"/>
                </a:rPr>
                <a:t>Web</a:t>
              </a:r>
            </a:p>
            <a:p>
              <a:pPr algn="ctr" defTabSz="761183"/>
              <a:r>
                <a:rPr lang="en-US" sz="1166" kern="0" dirty="0">
                  <a:solidFill>
                    <a:srgbClr val="1B1B1B"/>
                  </a:solidFill>
                  <a:latin typeface="Segoe UI"/>
                </a:rPr>
                <a:t>Page</a:t>
              </a:r>
            </a:p>
            <a:p>
              <a:pPr algn="ctr" defTabSz="761183"/>
              <a:endParaRPr lang="en-US" sz="833" b="1" kern="0" dirty="0">
                <a:solidFill>
                  <a:srgbClr val="FF7401"/>
                </a:solidFill>
                <a:latin typeface="Segoe UI"/>
              </a:endParaRPr>
            </a:p>
            <a:p>
              <a:pPr algn="ctr" defTabSz="761183"/>
              <a:r>
                <a:rPr lang="en-US" sz="833" b="1" kern="0" dirty="0">
                  <a:solidFill>
                    <a:schemeClr val="tx2"/>
                  </a:solidFill>
                  <a:latin typeface="Segoe UI"/>
                </a:rPr>
                <a:t>HTML+JS</a:t>
              </a:r>
            </a:p>
          </p:txBody>
        </p:sp>
        <p:sp>
          <p:nvSpPr>
            <p:cNvPr id="28" name="Cross 27"/>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78" tIns="23788" rIns="47578" bIns="23788" rtlCol="0" anchor="ctr"/>
            <a:lstStyle/>
            <a:p>
              <a:pPr algn="ctr" defTabSz="761183"/>
              <a:endParaRPr lang="en-US" sz="1500" kern="0">
                <a:solidFill>
                  <a:srgbClr val="FFFFFF"/>
                </a:solidFill>
                <a:latin typeface="Segoe UI"/>
              </a:endParaRPr>
            </a:p>
          </p:txBody>
        </p:sp>
        <p:sp>
          <p:nvSpPr>
            <p:cNvPr id="29" name="Equal 28"/>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78" tIns="23788" rIns="47578" bIns="23788" rtlCol="0" anchor="ctr"/>
            <a:lstStyle/>
            <a:p>
              <a:pPr algn="ctr" defTabSz="761183"/>
              <a:endParaRPr lang="en-US" sz="1500" kern="0">
                <a:solidFill>
                  <a:srgbClr val="1B1B1B"/>
                </a:solidFill>
                <a:latin typeface="Segoe UI"/>
              </a:endParaRPr>
            </a:p>
          </p:txBody>
        </p:sp>
        <p:sp>
          <p:nvSpPr>
            <p:cNvPr id="30" name="Rectangle 29"/>
            <p:cNvSpPr/>
            <p:nvPr/>
          </p:nvSpPr>
          <p:spPr>
            <a:xfrm>
              <a:off x="4910820" y="3300516"/>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333" kern="0" spc="-67" dirty="0" smtClean="0">
                  <a:solidFill>
                    <a:schemeClr val="tx2"/>
                  </a:solidFill>
                  <a:latin typeface="Segoe UI Light"/>
                  <a:ea typeface="Segoe UI" pitchFamily="34" charset="0"/>
                  <a:cs typeface="Segoe UI" pitchFamily="34" charset="0"/>
                </a:rPr>
                <a:t>Office Add-in</a:t>
              </a:r>
              <a:endParaRPr lang="en-US" sz="2333" kern="0" spc="-67" dirty="0">
                <a:solidFill>
                  <a:schemeClr val="tx2"/>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437116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Shapes for Document-based Add-ins</a:t>
            </a:r>
            <a:endParaRPr lang="en-US" dirty="0"/>
          </a:p>
        </p:txBody>
      </p:sp>
      <p:sp>
        <p:nvSpPr>
          <p:cNvPr id="5" name="Content Placeholder 4"/>
          <p:cNvSpPr>
            <a:spLocks noGrp="1"/>
          </p:cNvSpPr>
          <p:nvPr>
            <p:ph type="body" sz="quarter" idx="10"/>
          </p:nvPr>
        </p:nvSpPr>
        <p:spPr>
          <a:xfrm>
            <a:off x="3595892" y="1448315"/>
            <a:ext cx="8352135" cy="2043104"/>
          </a:xfrm>
        </p:spPr>
        <p:txBody>
          <a:bodyPr/>
          <a:lstStyle/>
          <a:p>
            <a:pPr marL="0" indent="0">
              <a:buNone/>
            </a:pPr>
            <a:r>
              <a:rPr lang="en-US" dirty="0" smtClean="0"/>
              <a:t>Task Pane Add-in</a:t>
            </a:r>
          </a:p>
          <a:p>
            <a:pPr lvl="1"/>
            <a:r>
              <a:rPr lang="en-US" dirty="0" smtClean="0"/>
              <a:t>Positioned to right of document</a:t>
            </a:r>
          </a:p>
          <a:p>
            <a:pPr lvl="1"/>
            <a:r>
              <a:rPr lang="en-US" dirty="0" smtClean="0"/>
              <a:t>Used to assist user working with document</a:t>
            </a:r>
          </a:p>
          <a:p>
            <a:pPr lvl="1"/>
            <a:r>
              <a:rPr lang="en-US" dirty="0" smtClean="0"/>
              <a:t>Can search and retrieve content from Internet</a:t>
            </a:r>
          </a:p>
          <a:p>
            <a:pPr lvl="1"/>
            <a:endParaRPr lang="en-US" dirty="0" smtClean="0"/>
          </a:p>
          <a:p>
            <a:pPr lvl="1"/>
            <a:endParaRPr lang="en-US" dirty="0" smtClean="0"/>
          </a:p>
          <a:p>
            <a:pPr marL="0" indent="0">
              <a:buNone/>
            </a:pPr>
            <a:r>
              <a:rPr lang="en-US" dirty="0"/>
              <a:t>Content Add-in</a:t>
            </a:r>
            <a:endParaRPr lang="en-US" dirty="0" smtClean="0"/>
          </a:p>
          <a:p>
            <a:pPr lvl="1"/>
            <a:r>
              <a:rPr lang="en-US" dirty="0" smtClean="0"/>
              <a:t>Adds content inline into position within document</a:t>
            </a:r>
          </a:p>
          <a:p>
            <a:pPr lvl="1"/>
            <a:r>
              <a:rPr lang="en-US" dirty="0" smtClean="0"/>
              <a:t>Document is always an Excel workbook</a:t>
            </a:r>
          </a:p>
          <a:p>
            <a:pPr lvl="1"/>
            <a:r>
              <a:rPr lang="en-US" dirty="0" smtClean="0"/>
              <a:t>Content app can read and write document contents</a:t>
            </a:r>
          </a:p>
        </p:txBody>
      </p:sp>
      <p:sp>
        <p:nvSpPr>
          <p:cNvPr id="7" name="Rectangle 2"/>
          <p:cNvSpPr>
            <a:spLocks noChangeArrowheads="1"/>
          </p:cNvSpPr>
          <p:nvPr/>
        </p:nvSpPr>
        <p:spPr bwMode="auto">
          <a:xfrm>
            <a:off x="1588" y="-196732"/>
            <a:ext cx="12185651"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177" tIns="58589" rIns="117177" bIns="58589" numCol="1" anchor="ctr" anchorCtr="0" compatLnSpc="1">
            <a:prstTxWarp prst="textNoShape">
              <a:avLst/>
            </a:prstTxWarp>
            <a:spAutoFit/>
          </a:bodyPr>
          <a:lstStyle/>
          <a:p>
            <a:endParaRPr lang="en-US" sz="1799"/>
          </a:p>
        </p:txBody>
      </p:sp>
      <p:sp>
        <p:nvSpPr>
          <p:cNvPr id="9" name="Rectangle 4"/>
          <p:cNvSpPr>
            <a:spLocks noChangeArrowheads="1"/>
          </p:cNvSpPr>
          <p:nvPr/>
        </p:nvSpPr>
        <p:spPr bwMode="auto">
          <a:xfrm>
            <a:off x="1587" y="-196732"/>
            <a:ext cx="236708"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7177" tIns="58589" rIns="117177" bIns="58589" numCol="1" anchor="ctr" anchorCtr="0" compatLnSpc="1">
            <a:prstTxWarp prst="textNoShape">
              <a:avLst/>
            </a:prstTxWarp>
            <a:spAutoFit/>
          </a:bodyPr>
          <a:lstStyle/>
          <a:p>
            <a:endParaRPr lang="en-US" sz="1799"/>
          </a:p>
        </p:txBody>
      </p:sp>
      <p:grpSp>
        <p:nvGrpSpPr>
          <p:cNvPr id="8" name="Group 7"/>
          <p:cNvGrpSpPr/>
          <p:nvPr/>
        </p:nvGrpSpPr>
        <p:grpSpPr>
          <a:xfrm>
            <a:off x="378971" y="1279214"/>
            <a:ext cx="2908885" cy="2381305"/>
            <a:chOff x="990969" y="1173156"/>
            <a:chExt cx="2908885" cy="2381305"/>
          </a:xfrm>
        </p:grpSpPr>
        <p:grpSp>
          <p:nvGrpSpPr>
            <p:cNvPr id="10" name="Group 9"/>
            <p:cNvGrpSpPr/>
            <p:nvPr/>
          </p:nvGrpSpPr>
          <p:grpSpPr>
            <a:xfrm>
              <a:off x="990969" y="1173156"/>
              <a:ext cx="2897920" cy="2381305"/>
              <a:chOff x="8415338" y="3969071"/>
              <a:chExt cx="3516163" cy="2594233"/>
            </a:xfrm>
          </p:grpSpPr>
          <p:sp>
            <p:nvSpPr>
              <p:cNvPr id="22" name="Rectangle 21"/>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23" name="Rectangle 22"/>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400" b="1" kern="0" dirty="0" smtClean="0">
                    <a:solidFill>
                      <a:schemeClr val="tx1">
                        <a:lumMod val="50000"/>
                        <a:lumOff val="50000"/>
                      </a:schemeClr>
                    </a:solidFill>
                    <a:latin typeface="Segoe UI"/>
                  </a:rPr>
                  <a:t>Word Application</a:t>
                </a:r>
                <a:endParaRPr lang="en-US" sz="1400" b="1" kern="0" dirty="0">
                  <a:solidFill>
                    <a:schemeClr val="tx1">
                      <a:lumMod val="50000"/>
                      <a:lumOff val="50000"/>
                    </a:schemeClr>
                  </a:solidFill>
                  <a:latin typeface="Segoe UI"/>
                </a:endParaRPr>
              </a:p>
            </p:txBody>
          </p:sp>
        </p:grpSp>
        <p:sp>
          <p:nvSpPr>
            <p:cNvPr id="11" name="Rectangle 10"/>
            <p:cNvSpPr/>
            <p:nvPr/>
          </p:nvSpPr>
          <p:spPr>
            <a:xfrm>
              <a:off x="1080673" y="1746143"/>
              <a:ext cx="1882896" cy="1716274"/>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000" kern="0" spc="-67" dirty="0" smtClean="0">
                  <a:solidFill>
                    <a:schemeClr val="tx2"/>
                  </a:solidFill>
                  <a:latin typeface="Segoe UI Light"/>
                  <a:ea typeface="Segoe UI" pitchFamily="34" charset="0"/>
                  <a:cs typeface="Segoe UI" pitchFamily="34" charset="0"/>
                </a:rPr>
                <a:t>Document</a:t>
              </a:r>
              <a:endParaRPr lang="en-US" sz="2000" kern="0" spc="-67" dirty="0">
                <a:solidFill>
                  <a:schemeClr val="tx2"/>
                </a:solidFill>
                <a:latin typeface="Segoe UI Light"/>
                <a:ea typeface="Segoe UI" pitchFamily="34" charset="0"/>
                <a:cs typeface="Segoe UI" pitchFamily="34" charset="0"/>
              </a:endParaRPr>
            </a:p>
          </p:txBody>
        </p:sp>
        <p:sp>
          <p:nvSpPr>
            <p:cNvPr id="12" name="Rectangle 11"/>
            <p:cNvSpPr/>
            <p:nvPr/>
          </p:nvSpPr>
          <p:spPr>
            <a:xfrm>
              <a:off x="3072821" y="1658758"/>
              <a:ext cx="827033" cy="189570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400" kern="0" spc="-67" dirty="0" smtClean="0">
                  <a:latin typeface="Segoe UI Light"/>
                  <a:ea typeface="Segoe UI" pitchFamily="34" charset="0"/>
                  <a:cs typeface="Segoe UI" pitchFamily="34" charset="0"/>
                </a:rPr>
                <a:t>Task Pane Add-in</a:t>
              </a:r>
              <a:endParaRPr lang="en-US" sz="1400" kern="0" spc="-67" dirty="0">
                <a:latin typeface="Segoe UI Light"/>
                <a:ea typeface="Segoe UI" pitchFamily="34" charset="0"/>
                <a:cs typeface="Segoe UI" pitchFamily="34" charset="0"/>
              </a:endParaRPr>
            </a:p>
          </p:txBody>
        </p:sp>
        <p:cxnSp>
          <p:nvCxnSpPr>
            <p:cNvPr id="13" name="Straight Connector 12"/>
            <p:cNvCxnSpPr/>
            <p:nvPr/>
          </p:nvCxnSpPr>
          <p:spPr>
            <a:xfrm>
              <a:off x="1164266" y="1896482"/>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64266" y="2052611"/>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64266" y="2214843"/>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64266" y="2396739"/>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64266" y="2764887"/>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64266" y="2956616"/>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64266" y="3138513"/>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64266" y="3300745"/>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r="50340"/>
            <a:stretch/>
          </p:blipFill>
          <p:spPr>
            <a:xfrm>
              <a:off x="1001934" y="1194823"/>
              <a:ext cx="441960" cy="455456"/>
            </a:xfrm>
            <a:prstGeom prst="rect">
              <a:avLst/>
            </a:prstGeom>
          </p:spPr>
        </p:pic>
      </p:grpSp>
      <p:grpSp>
        <p:nvGrpSpPr>
          <p:cNvPr id="24" name="Group 23"/>
          <p:cNvGrpSpPr/>
          <p:nvPr/>
        </p:nvGrpSpPr>
        <p:grpSpPr>
          <a:xfrm>
            <a:off x="378971" y="3963236"/>
            <a:ext cx="2897920" cy="2381305"/>
            <a:chOff x="4502991" y="3113564"/>
            <a:chExt cx="2897920" cy="2381305"/>
          </a:xfrm>
        </p:grpSpPr>
        <p:grpSp>
          <p:nvGrpSpPr>
            <p:cNvPr id="25" name="Group 24"/>
            <p:cNvGrpSpPr/>
            <p:nvPr/>
          </p:nvGrpSpPr>
          <p:grpSpPr>
            <a:xfrm>
              <a:off x="4502991" y="3113564"/>
              <a:ext cx="2897920" cy="2381305"/>
              <a:chOff x="8415338" y="3969071"/>
              <a:chExt cx="3516163" cy="2594233"/>
            </a:xfrm>
          </p:grpSpPr>
          <p:sp>
            <p:nvSpPr>
              <p:cNvPr id="37" name="Rectangle 36"/>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8" name="Rectangle 37"/>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400" b="1" kern="0" dirty="0" smtClean="0">
                    <a:solidFill>
                      <a:schemeClr val="tx1">
                        <a:lumMod val="50000"/>
                        <a:lumOff val="50000"/>
                      </a:schemeClr>
                    </a:solidFill>
                  </a:rPr>
                  <a:t>Excel Application</a:t>
                </a:r>
                <a:endParaRPr lang="en-US" sz="1400" b="1" kern="0" dirty="0">
                  <a:solidFill>
                    <a:schemeClr val="tx1">
                      <a:lumMod val="50000"/>
                      <a:lumOff val="50000"/>
                    </a:schemeClr>
                  </a:solidFill>
                </a:endParaRPr>
              </a:p>
            </p:txBody>
          </p:sp>
        </p:grpSp>
        <p:sp>
          <p:nvSpPr>
            <p:cNvPr id="26" name="Rectangle 25"/>
            <p:cNvSpPr/>
            <p:nvPr/>
          </p:nvSpPr>
          <p:spPr>
            <a:xfrm>
              <a:off x="4630974" y="3686551"/>
              <a:ext cx="2625231" cy="171627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2000" kern="0" spc="-67" dirty="0" smtClean="0">
                  <a:solidFill>
                    <a:schemeClr val="tx2"/>
                  </a:solidFill>
                  <a:latin typeface="Segoe UI Light"/>
                  <a:ea typeface="Segoe UI" pitchFamily="34" charset="0"/>
                  <a:cs typeface="Segoe UI" pitchFamily="34" charset="0"/>
                </a:rPr>
                <a:t>Document</a:t>
              </a:r>
              <a:endParaRPr lang="en-US" sz="2000" kern="0" spc="-67" dirty="0">
                <a:solidFill>
                  <a:schemeClr val="tx2"/>
                </a:solidFill>
                <a:latin typeface="Segoe UI Light"/>
                <a:ea typeface="Segoe UI" pitchFamily="34" charset="0"/>
                <a:cs typeface="Segoe UI" pitchFamily="34" charset="0"/>
              </a:endParaRPr>
            </a:p>
          </p:txBody>
        </p:sp>
        <p:sp>
          <p:nvSpPr>
            <p:cNvPr id="27" name="Rectangle 26"/>
            <p:cNvSpPr/>
            <p:nvPr/>
          </p:nvSpPr>
          <p:spPr>
            <a:xfrm>
              <a:off x="6217244" y="4705295"/>
              <a:ext cx="930808" cy="61395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400" kern="0" spc="-67" dirty="0" smtClean="0">
                  <a:latin typeface="Segoe UI Light"/>
                  <a:ea typeface="Segoe UI" pitchFamily="34" charset="0"/>
                  <a:cs typeface="Segoe UI" pitchFamily="34" charset="0"/>
                </a:rPr>
                <a:t>Content </a:t>
              </a:r>
              <a:br>
                <a:rPr lang="en-US" sz="1400" kern="0" spc="-67" dirty="0" smtClean="0">
                  <a:latin typeface="Segoe UI Light"/>
                  <a:ea typeface="Segoe UI" pitchFamily="34" charset="0"/>
                  <a:cs typeface="Segoe UI" pitchFamily="34" charset="0"/>
                </a:rPr>
              </a:br>
              <a:r>
                <a:rPr lang="en-US" sz="1400" kern="0" spc="-67" dirty="0" smtClean="0">
                  <a:latin typeface="Segoe UI Light"/>
                  <a:ea typeface="Segoe UI" pitchFamily="34" charset="0"/>
                  <a:cs typeface="Segoe UI" pitchFamily="34" charset="0"/>
                </a:rPr>
                <a:t>Add-in</a:t>
              </a:r>
              <a:endParaRPr lang="en-US" sz="1400" kern="0" spc="-67" dirty="0">
                <a:latin typeface="Segoe UI Light"/>
                <a:ea typeface="Segoe UI" pitchFamily="34" charset="0"/>
                <a:cs typeface="Segoe UI" pitchFamily="34" charset="0"/>
              </a:endParaRPr>
            </a:p>
          </p:txBody>
        </p:sp>
        <p:cxnSp>
          <p:nvCxnSpPr>
            <p:cNvPr id="28" name="Straight Connector 27"/>
            <p:cNvCxnSpPr/>
            <p:nvPr/>
          </p:nvCxnSpPr>
          <p:spPr>
            <a:xfrm>
              <a:off x="4768645" y="3993019"/>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768645" y="4155251"/>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768645" y="4337147"/>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768645" y="4484631"/>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768645" y="4640825"/>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768645" y="4804179"/>
              <a:ext cx="1337187" cy="13627"/>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66293" y="4963243"/>
              <a:ext cx="1337187" cy="13627"/>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766293" y="5133409"/>
              <a:ext cx="1337187" cy="13627"/>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rotWithShape="1">
            <a:blip r:embed="rId4">
              <a:extLst>
                <a:ext uri="{28A0092B-C50C-407E-A947-70E740481C1C}">
                  <a14:useLocalDpi xmlns:a14="http://schemas.microsoft.com/office/drawing/2010/main" val="0"/>
                </a:ext>
              </a:extLst>
            </a:blip>
            <a:srcRect r="46952"/>
            <a:stretch/>
          </p:blipFill>
          <p:spPr>
            <a:xfrm>
              <a:off x="4540571" y="3123472"/>
              <a:ext cx="451444" cy="465551"/>
            </a:xfrm>
            <a:prstGeom prst="rect">
              <a:avLst/>
            </a:prstGeom>
          </p:spPr>
        </p:pic>
      </p:grpSp>
    </p:spTree>
    <p:extLst>
      <p:ext uri="{BB962C8B-B14F-4D97-AF65-F5344CB8AC3E}">
        <p14:creationId xmlns:p14="http://schemas.microsoft.com/office/powerpoint/2010/main" val="322403366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purl.org/dc/terms/"/>
    <ds:schemaRef ds:uri="http://schemas.microsoft.com/office/2006/metadata/propertie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5fad15d0-477e-40da-a20d-40d4ca777cbd"/>
    <ds:schemaRef ds:uri="http://www.w3.org/XML/1998/namespace"/>
    <ds:schemaRef ds:uri="http://purl.org/dc/elements/1.1/"/>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6936</Words>
  <Application>Microsoft Office PowerPoint</Application>
  <PresentationFormat>Custom</PresentationFormat>
  <Paragraphs>610</Paragraphs>
  <Slides>51</Slides>
  <Notes>34</Notes>
  <HiddenSlides>1</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51</vt:i4>
      </vt:variant>
    </vt:vector>
  </HeadingPairs>
  <TitlesOfParts>
    <vt:vector size="67" baseType="lpstr">
      <vt:lpstr>Arial</vt:lpstr>
      <vt:lpstr>Calibri</vt:lpstr>
      <vt:lpstr>Consolas</vt:lpstr>
      <vt:lpstr>Courier New</vt:lpstr>
      <vt:lpstr>Segoe</vt:lpstr>
      <vt:lpstr>Segoe Condensed</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365 Development</vt:lpstr>
      <vt:lpstr>Course Agenda</vt:lpstr>
      <vt:lpstr>Deep Dive in Office Excel Add-ins</vt:lpstr>
      <vt:lpstr>Agenda </vt:lpstr>
      <vt:lpstr>Developer vision</vt:lpstr>
      <vt:lpstr>What is an Office Add-in?</vt:lpstr>
      <vt:lpstr>Designing Office Add-ins - Shapes</vt:lpstr>
      <vt:lpstr>Anatomy of an Office Add-in</vt:lpstr>
      <vt:lpstr>Shapes for Document-based Add-ins</vt:lpstr>
      <vt:lpstr>Office Add-ins running in Excel Services</vt:lpstr>
      <vt:lpstr>Developing Excel Add-ins</vt:lpstr>
      <vt:lpstr>Visual Studio Experience</vt:lpstr>
      <vt:lpstr>Create New Office Add-in Project</vt:lpstr>
      <vt:lpstr>App for Office Project Structure</vt:lpstr>
      <vt:lpstr>App Manifest Designer</vt:lpstr>
      <vt:lpstr>App Manifest - XML View</vt:lpstr>
      <vt:lpstr>Requested Capabilities</vt:lpstr>
      <vt:lpstr>Adding a Test Document for Debugging</vt:lpstr>
      <vt:lpstr>Common API for Document-based Add-ins</vt:lpstr>
      <vt:lpstr>Core API Objects</vt:lpstr>
      <vt:lpstr>PowerPoint Presentation</vt:lpstr>
      <vt:lpstr>Reading and Writing with Documents</vt:lpstr>
      <vt:lpstr>Interacting With Document Content</vt:lpstr>
      <vt:lpstr>getSelectedDataAsync()</vt:lpstr>
      <vt:lpstr>Setting Selected Data</vt:lpstr>
      <vt:lpstr>setSelectDataAsync()</vt:lpstr>
      <vt:lpstr>Coercion Types</vt:lpstr>
      <vt:lpstr>Coercion Types</vt:lpstr>
      <vt:lpstr>PowerPoint Presentation</vt:lpstr>
      <vt:lpstr>Document Bindings</vt:lpstr>
      <vt:lpstr>What are App Bindings?</vt:lpstr>
      <vt:lpstr>Bindings in Office Add-in with Excel</vt:lpstr>
      <vt:lpstr>Uses of Office Add-in Bindings</vt:lpstr>
      <vt:lpstr>Using Bindings</vt:lpstr>
      <vt:lpstr>Adding Bindings in JavaScript</vt:lpstr>
      <vt:lpstr>Adding Event Hander Bindings</vt:lpstr>
      <vt:lpstr>PowerPoint Presentation</vt:lpstr>
      <vt:lpstr>Changes with Word 2016</vt:lpstr>
      <vt:lpstr>Office.js API Changes</vt:lpstr>
      <vt:lpstr>RequestContext()</vt:lpstr>
      <vt:lpstr>execAsync()</vt:lpstr>
      <vt:lpstr>load()</vt:lpstr>
      <vt:lpstr>loadOption Object</vt:lpstr>
      <vt:lpstr>Working with Ranges</vt:lpstr>
      <vt:lpstr>PowerPoint Presentation</vt:lpstr>
      <vt:lpstr>Related Documentation</vt:lpstr>
      <vt:lpstr>Related Code Samples</vt:lpstr>
      <vt:lpstr>Summary </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2015-10-07T23:04:41Z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